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86" r:id="rId6"/>
    <p:sldId id="287" r:id="rId7"/>
    <p:sldId id="263" r:id="rId8"/>
    <p:sldId id="288" r:id="rId9"/>
    <p:sldId id="280" r:id="rId10"/>
    <p:sldId id="281" r:id="rId11"/>
    <p:sldId id="282" r:id="rId12"/>
    <p:sldId id="289" r:id="rId13"/>
    <p:sldId id="290" r:id="rId14"/>
    <p:sldId id="291" r:id="rId15"/>
    <p:sldId id="298" r:id="rId16"/>
    <p:sldId id="284" r:id="rId17"/>
    <p:sldId id="260" r:id="rId18"/>
    <p:sldId id="292" r:id="rId19"/>
    <p:sldId id="293" r:id="rId20"/>
    <p:sldId id="295" r:id="rId21"/>
    <p:sldId id="294" r:id="rId22"/>
    <p:sldId id="285" r:id="rId23"/>
    <p:sldId id="296" r:id="rId24"/>
    <p:sldId id="297" r:id="rId25"/>
    <p:sldId id="299" r:id="rId26"/>
    <p:sldId id="300" r:id="rId27"/>
    <p:sldId id="301" r:id="rId28"/>
    <p:sldId id="302" r:id="rId29"/>
    <p:sldId id="303" r:id="rId30"/>
    <p:sldId id="304" r:id="rId31"/>
    <p:sldId id="305" r:id="rId32"/>
    <p:sldId id="275" r:id="rId33"/>
  </p:sldIdLst>
  <p:sldSz cx="18288000" cy="10287000"/>
  <p:notesSz cx="6858000" cy="9144000"/>
  <p:embeddedFontLst>
    <p:embeddedFont>
      <p:font typeface="思源黑体-粗体" panose="02010600030101010101" charset="-122"/>
      <p:regular r:id="rId34"/>
    </p:embeddedFont>
    <p:embeddedFont>
      <p:font typeface="思源黑体-超粗体" panose="02010600030101010101" charset="-122"/>
      <p:regular r:id="rId35"/>
    </p:embeddedFont>
    <p:embeddedFont>
      <p:font typeface="Calibri" panose="020F0502020204030204" pitchFamily="34" charset="0"/>
      <p:regular r:id="rId36"/>
      <p:bold r:id="rId37"/>
      <p:italic r:id="rId38"/>
      <p:boldItalic r:id="rId39"/>
    </p:embeddedFont>
    <p:embeddedFont>
      <p:font typeface="等线" panose="02010600030101010101" pitchFamily="2" charset="-122"/>
      <p:regular r:id="rId40"/>
      <p:bold r:id="rId41"/>
    </p:embeddedFont>
    <p:embeddedFont>
      <p:font typeface="黑体" panose="02010609060101010101" pitchFamily="49" charset="-122"/>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5" d="100"/>
          <a:sy n="55" d="100"/>
        </p:scale>
        <p:origin x="16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4532" y="-2628900"/>
            <a:ext cx="15303536" cy="15284406"/>
            <a:chOff x="0" y="0"/>
            <a:chExt cx="20404715" cy="20379209"/>
          </a:xfrm>
        </p:grpSpPr>
        <p:pic>
          <p:nvPicPr>
            <p:cNvPr id="3" name="Picture 3"/>
            <p:cNvPicPr>
              <a:picLocks noChangeAspect="1"/>
            </p:cNvPicPr>
            <p:nvPr/>
          </p:nvPicPr>
          <p:blipFill>
            <a:blip r:embed="rId2"/>
            <a:srcRect/>
            <a:stretch>
              <a:fillRect/>
            </a:stretch>
          </p:blipFill>
          <p:spPr>
            <a:xfrm>
              <a:off x="0" y="0"/>
              <a:ext cx="20404715" cy="20379209"/>
            </a:xfrm>
            <a:prstGeom prst="rect">
              <a:avLst/>
            </a:prstGeom>
          </p:spPr>
        </p:pic>
        <p:pic>
          <p:nvPicPr>
            <p:cNvPr id="4" name="Picture 4"/>
            <p:cNvPicPr>
              <a:picLocks noChangeAspect="1"/>
            </p:cNvPicPr>
            <p:nvPr/>
          </p:nvPicPr>
          <p:blipFill>
            <a:blip r:embed="rId3"/>
            <a:srcRect/>
            <a:stretch>
              <a:fillRect/>
            </a:stretch>
          </p:blipFill>
          <p:spPr>
            <a:xfrm>
              <a:off x="3540915" y="3536489"/>
              <a:ext cx="13322884" cy="13306230"/>
            </a:xfrm>
            <a:prstGeom prst="rect">
              <a:avLst/>
            </a:prstGeom>
          </p:spPr>
        </p:pic>
        <p:pic>
          <p:nvPicPr>
            <p:cNvPr id="5" name="Picture 5"/>
            <p:cNvPicPr>
              <a:picLocks noChangeAspect="1"/>
            </p:cNvPicPr>
            <p:nvPr/>
          </p:nvPicPr>
          <p:blipFill>
            <a:blip r:embed="rId2"/>
            <a:srcRect/>
            <a:stretch>
              <a:fillRect/>
            </a:stretch>
          </p:blipFill>
          <p:spPr>
            <a:xfrm>
              <a:off x="4148555" y="4143370"/>
              <a:ext cx="12107604" cy="12092469"/>
            </a:xfrm>
            <a:prstGeom prst="rect">
              <a:avLst/>
            </a:prstGeom>
          </p:spPr>
        </p:pic>
      </p:grpSp>
      <p:sp>
        <p:nvSpPr>
          <p:cNvPr id="6" name="TextBox 6"/>
          <p:cNvSpPr txBox="1"/>
          <p:nvPr/>
        </p:nvSpPr>
        <p:spPr>
          <a:xfrm>
            <a:off x="191175" y="1747985"/>
            <a:ext cx="9601200" cy="3265317"/>
          </a:xfrm>
          <a:prstGeom prst="rect">
            <a:avLst/>
          </a:prstGeom>
        </p:spPr>
        <p:txBody>
          <a:bodyPr wrap="square" lIns="0" tIns="0" rIns="0" bIns="0" rtlCol="0" anchor="t">
            <a:spAutoFit/>
          </a:bodyPr>
          <a:lstStyle/>
          <a:p>
            <a:pPr>
              <a:lnSpc>
                <a:spcPts val="13328"/>
              </a:lnSpc>
            </a:pPr>
            <a:r>
              <a:rPr lang="zh-CN" altLang="en-US" sz="11589" dirty="0">
                <a:solidFill>
                  <a:srgbClr val="284EFF"/>
                </a:solidFill>
                <a:latin typeface="思源黑体-超粗体"/>
              </a:rPr>
              <a:t>需求工程</a:t>
            </a:r>
            <a:r>
              <a:rPr lang="en-US" altLang="zh-CN" sz="11589" dirty="0">
                <a:solidFill>
                  <a:srgbClr val="284EFF"/>
                </a:solidFill>
                <a:latin typeface="思源黑体-超粗体"/>
              </a:rPr>
              <a:t>15</a:t>
            </a:r>
            <a:r>
              <a:rPr lang="zh-CN" altLang="en-US" sz="11589" dirty="0">
                <a:solidFill>
                  <a:srgbClr val="284EFF"/>
                </a:solidFill>
                <a:latin typeface="思源黑体-超粗体"/>
              </a:rPr>
              <a:t>组</a:t>
            </a:r>
            <a:endParaRPr lang="en-US" altLang="zh-CN" sz="11589" dirty="0">
              <a:solidFill>
                <a:srgbClr val="284EFF"/>
              </a:solidFill>
              <a:latin typeface="思源黑体-超粗体"/>
            </a:endParaRPr>
          </a:p>
          <a:p>
            <a:pPr>
              <a:lnSpc>
                <a:spcPts val="13328"/>
              </a:lnSpc>
            </a:pPr>
            <a:r>
              <a:rPr lang="en-US" altLang="zh-CN" sz="8800" dirty="0">
                <a:solidFill>
                  <a:srgbClr val="284EFF"/>
                </a:solidFill>
                <a:latin typeface="思源黑体-超粗体"/>
              </a:rPr>
              <a:t>					</a:t>
            </a:r>
            <a:r>
              <a:rPr lang="zh-CN" altLang="en-US" sz="8800" dirty="0">
                <a:solidFill>
                  <a:srgbClr val="284EFF"/>
                </a:solidFill>
                <a:latin typeface="思源黑体-超粗体"/>
              </a:rPr>
              <a:t>汇报展示</a:t>
            </a:r>
            <a:endParaRPr lang="en-US" sz="8800" dirty="0">
              <a:solidFill>
                <a:srgbClr val="284EFF"/>
              </a:solidFill>
              <a:latin typeface="思源黑体-超粗体"/>
            </a:endParaRPr>
          </a:p>
        </p:txBody>
      </p:sp>
      <p:sp>
        <p:nvSpPr>
          <p:cNvPr id="8" name="TextBox 8"/>
          <p:cNvSpPr txBox="1"/>
          <p:nvPr/>
        </p:nvSpPr>
        <p:spPr>
          <a:xfrm>
            <a:off x="304800" y="9376154"/>
            <a:ext cx="2221825" cy="306705"/>
          </a:xfrm>
          <a:prstGeom prst="rect">
            <a:avLst/>
          </a:prstGeom>
        </p:spPr>
        <p:txBody>
          <a:bodyPr lIns="0" tIns="0" rIns="0" bIns="0" rtlCol="0" anchor="t">
            <a:spAutoFit/>
          </a:bodyPr>
          <a:lstStyle/>
          <a:p>
            <a:pPr>
              <a:lnSpc>
                <a:spcPts val="2520"/>
              </a:lnSpc>
            </a:pPr>
            <a:r>
              <a:rPr lang="en-US" sz="1800" spc="162" dirty="0">
                <a:solidFill>
                  <a:srgbClr val="284EFF"/>
                </a:solidFill>
                <a:latin typeface="思源黑体-超粗体"/>
              </a:rPr>
              <a:t>Date:2023/3/17</a:t>
            </a:r>
          </a:p>
        </p:txBody>
      </p:sp>
      <p:sp>
        <p:nvSpPr>
          <p:cNvPr id="11" name="TextBox 11"/>
          <p:cNvSpPr txBox="1"/>
          <p:nvPr/>
        </p:nvSpPr>
        <p:spPr>
          <a:xfrm>
            <a:off x="11655199" y="2872381"/>
            <a:ext cx="7822075" cy="3425824"/>
          </a:xfrm>
          <a:prstGeom prst="rect">
            <a:avLst/>
          </a:prstGeom>
        </p:spPr>
        <p:txBody>
          <a:bodyPr lIns="0" tIns="0" rIns="0" bIns="0" rtlCol="0" anchor="t">
            <a:spAutoFit/>
          </a:bodyPr>
          <a:lstStyle/>
          <a:p>
            <a:pPr algn="ctr">
              <a:lnSpc>
                <a:spcPts val="28000"/>
              </a:lnSpc>
            </a:pPr>
            <a:r>
              <a:rPr lang="en-US" sz="20000">
                <a:solidFill>
                  <a:srgbClr val="EDF0F4"/>
                </a:solidFill>
                <a:latin typeface="思源黑体-超粗体"/>
              </a:rPr>
              <a:t>2023</a:t>
            </a:r>
          </a:p>
        </p:txBody>
      </p:sp>
      <p:sp>
        <p:nvSpPr>
          <p:cNvPr id="12" name="TextBox 12"/>
          <p:cNvSpPr txBox="1"/>
          <p:nvPr/>
        </p:nvSpPr>
        <p:spPr>
          <a:xfrm>
            <a:off x="11655199" y="2872381"/>
            <a:ext cx="7822075" cy="3425824"/>
          </a:xfrm>
          <a:prstGeom prst="rect">
            <a:avLst/>
          </a:prstGeom>
        </p:spPr>
        <p:txBody>
          <a:bodyPr lIns="0" tIns="0" rIns="0" bIns="0" rtlCol="0" anchor="t">
            <a:spAutoFit/>
          </a:bodyPr>
          <a:lstStyle/>
          <a:p>
            <a:pPr algn="ctr">
              <a:lnSpc>
                <a:spcPts val="28000"/>
              </a:lnSpc>
            </a:pPr>
            <a:r>
              <a:rPr lang="en-US" sz="20000" dirty="0">
                <a:solidFill>
                  <a:srgbClr val="EDF0F4"/>
                </a:solidFill>
                <a:latin typeface="思源黑体-超粗体"/>
              </a:rPr>
              <a:t>2023</a:t>
            </a:r>
          </a:p>
        </p:txBody>
      </p:sp>
      <p:sp>
        <p:nvSpPr>
          <p:cNvPr id="7" name="TextBox 6">
            <a:extLst>
              <a:ext uri="{FF2B5EF4-FFF2-40B4-BE49-F238E27FC236}">
                <a16:creationId xmlns:a16="http://schemas.microsoft.com/office/drawing/2014/main" id="{592E6FFA-5C59-084E-29AD-81A580227A1F}"/>
              </a:ext>
            </a:extLst>
          </p:cNvPr>
          <p:cNvSpPr txBox="1"/>
          <p:nvPr/>
        </p:nvSpPr>
        <p:spPr>
          <a:xfrm>
            <a:off x="13329982" y="3001077"/>
            <a:ext cx="4800600" cy="3168431"/>
          </a:xfrm>
          <a:prstGeom prst="rect">
            <a:avLst/>
          </a:prstGeom>
        </p:spPr>
        <p:txBody>
          <a:bodyPr wrap="square" lIns="0" tIns="0" rIns="0" bIns="0" rtlCol="0" anchor="t">
            <a:spAutoFit/>
          </a:bodyPr>
          <a:lstStyle/>
          <a:p>
            <a:pPr algn="ctr">
              <a:lnSpc>
                <a:spcPts val="13328"/>
              </a:lnSpc>
            </a:pPr>
            <a:r>
              <a:rPr lang="zh-CN" altLang="en-US" sz="6000" dirty="0">
                <a:solidFill>
                  <a:srgbClr val="284EFF"/>
                </a:solidFill>
                <a:latin typeface="思源黑体-超粗体" panose="02010600030101010101" charset="-122"/>
                <a:ea typeface="思源黑体-超粗体" panose="02010600030101010101" charset="-122"/>
              </a:rPr>
              <a:t>智慧校园</a:t>
            </a:r>
            <a:endParaRPr lang="en-US" altLang="zh-CN" sz="6000" dirty="0">
              <a:solidFill>
                <a:srgbClr val="284EFF"/>
              </a:solidFill>
              <a:latin typeface="思源黑体-超粗体" panose="02010600030101010101" charset="-122"/>
              <a:ea typeface="思源黑体-超粗体" panose="02010600030101010101" charset="-122"/>
            </a:endParaRPr>
          </a:p>
          <a:p>
            <a:pPr algn="ctr">
              <a:lnSpc>
                <a:spcPts val="13328"/>
              </a:lnSpc>
            </a:pPr>
            <a:r>
              <a:rPr lang="zh-CN" altLang="en-US" sz="6000" dirty="0">
                <a:solidFill>
                  <a:srgbClr val="284EFF"/>
                </a:solidFill>
                <a:latin typeface="思源黑体-超粗体" panose="02010600030101010101" charset="-122"/>
                <a:ea typeface="思源黑体-超粗体" panose="02010600030101010101" charset="-122"/>
              </a:rPr>
              <a:t>数据管理系统</a:t>
            </a:r>
            <a:endParaRPr lang="en-US" sz="4400" dirty="0">
              <a:solidFill>
                <a:srgbClr val="284EFF"/>
              </a:solidFill>
              <a:latin typeface="思源黑体-超粗体" panose="02010600030101010101" charset="-122"/>
              <a:ea typeface="思源黑体-超粗体" panose="02010600030101010101" charset="-122"/>
            </a:endParaRPr>
          </a:p>
        </p:txBody>
      </p:sp>
      <p:sp>
        <p:nvSpPr>
          <p:cNvPr id="13" name="文本框 12">
            <a:extLst>
              <a:ext uri="{FF2B5EF4-FFF2-40B4-BE49-F238E27FC236}">
                <a16:creationId xmlns:a16="http://schemas.microsoft.com/office/drawing/2014/main" id="{01D44771-767F-499B-A0CB-0C76E3553F64}"/>
              </a:ext>
            </a:extLst>
          </p:cNvPr>
          <p:cNvSpPr txBox="1"/>
          <p:nvPr/>
        </p:nvSpPr>
        <p:spPr>
          <a:xfrm>
            <a:off x="1302789" y="6062559"/>
            <a:ext cx="4869411" cy="3620299"/>
          </a:xfrm>
          <a:prstGeom prst="rect">
            <a:avLst/>
          </a:prstGeom>
          <a:noFill/>
        </p:spPr>
        <p:txBody>
          <a:bodyPr wrap="square">
            <a:spAutoFit/>
          </a:bodyPr>
          <a:lstStyle/>
          <a:p>
            <a:r>
              <a:rPr lang="zh-CN" altLang="en-US" sz="3600" dirty="0">
                <a:solidFill>
                  <a:srgbClr val="284EFF"/>
                </a:solidFill>
                <a:latin typeface="思源黑体-超粗体"/>
              </a:rPr>
              <a:t>组长：陈思宇</a:t>
            </a:r>
            <a:endParaRPr lang="en-US" altLang="zh-CN" sz="3600" dirty="0">
              <a:solidFill>
                <a:srgbClr val="284EFF"/>
              </a:solidFill>
              <a:latin typeface="思源黑体-超粗体"/>
            </a:endParaRPr>
          </a:p>
          <a:p>
            <a:endParaRPr lang="en-US" altLang="zh-CN" sz="1200" dirty="0">
              <a:solidFill>
                <a:srgbClr val="284EFF"/>
              </a:solidFill>
              <a:latin typeface="思源黑体-超粗体"/>
            </a:endParaRPr>
          </a:p>
          <a:p>
            <a:r>
              <a:rPr lang="zh-CN" altLang="en-US" sz="3600" dirty="0">
                <a:solidFill>
                  <a:srgbClr val="284EFF"/>
                </a:solidFill>
                <a:latin typeface="思源黑体-超粗体"/>
              </a:rPr>
              <a:t>组员：许沣鲡</a:t>
            </a:r>
          </a:p>
          <a:p>
            <a:r>
              <a:rPr lang="zh-CN" altLang="en-US" sz="3600" dirty="0">
                <a:solidFill>
                  <a:srgbClr val="284EFF"/>
                </a:solidFill>
                <a:latin typeface="思源黑体-超粗体"/>
              </a:rPr>
              <a:t>             施    阳</a:t>
            </a:r>
          </a:p>
          <a:p>
            <a:r>
              <a:rPr lang="zh-CN" altLang="en-US" sz="3600" dirty="0">
                <a:solidFill>
                  <a:srgbClr val="284EFF"/>
                </a:solidFill>
                <a:latin typeface="思源黑体-超粗体"/>
              </a:rPr>
              <a:t>             冯    舜</a:t>
            </a:r>
          </a:p>
          <a:p>
            <a:r>
              <a:rPr lang="zh-CN" altLang="en-US" sz="3600" dirty="0">
                <a:solidFill>
                  <a:srgbClr val="284EFF"/>
                </a:solidFill>
                <a:latin typeface="思源黑体-超粗体"/>
              </a:rPr>
              <a:t>             施钧元</a:t>
            </a:r>
            <a:endParaRPr lang="en-US" altLang="zh-CN" sz="3600" dirty="0">
              <a:solidFill>
                <a:srgbClr val="284EFF"/>
              </a:solidFill>
              <a:latin typeface="思源黑体-超粗体"/>
            </a:endParaRPr>
          </a:p>
          <a:p>
            <a:r>
              <a:rPr lang="zh-CN" altLang="en-US" sz="3600" dirty="0">
                <a:solidFill>
                  <a:srgbClr val="284EFF"/>
                </a:solidFill>
                <a:latin typeface="思源黑体-超粗体"/>
              </a:rPr>
              <a:t>             张泽渊</a:t>
            </a:r>
            <a:endParaRPr lang="zh-CN"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685800" y="451467"/>
            <a:ext cx="4038600"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2.1 </a:t>
            </a:r>
            <a:r>
              <a:rPr lang="zh-CN" altLang="en-US" sz="5600" dirty="0">
                <a:solidFill>
                  <a:srgbClr val="000000"/>
                </a:solidFill>
                <a:ea typeface="思源黑体-超粗体 Bold"/>
              </a:rPr>
              <a:t>涉众分析</a:t>
            </a:r>
            <a:endParaRPr lang="en-US" sz="5600" dirty="0">
              <a:solidFill>
                <a:srgbClr val="000000"/>
              </a:solidFill>
              <a:ea typeface="思源黑体-超粗体 Bold"/>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algn="r">
              <a:lnSpc>
                <a:spcPts val="1960"/>
              </a:lnSpc>
            </a:pPr>
            <a:r>
              <a:rPr lang="en-US" sz="1400">
                <a:solidFill>
                  <a:srgbClr val="000000"/>
                </a:solidFill>
                <a:latin typeface="思源黑体-超粗体"/>
              </a:rPr>
              <a:t>08</a:t>
            </a:r>
          </a:p>
        </p:txBody>
      </p:sp>
      <p:sp>
        <p:nvSpPr>
          <p:cNvPr id="11" name="文本框 10">
            <a:extLst>
              <a:ext uri="{FF2B5EF4-FFF2-40B4-BE49-F238E27FC236}">
                <a16:creationId xmlns:a16="http://schemas.microsoft.com/office/drawing/2014/main" id="{B5C3156A-DF5A-BC82-A08A-FDBC9D5CFA7E}"/>
              </a:ext>
            </a:extLst>
          </p:cNvPr>
          <p:cNvSpPr txBox="1"/>
          <p:nvPr/>
        </p:nvSpPr>
        <p:spPr>
          <a:xfrm>
            <a:off x="1371600" y="1892417"/>
            <a:ext cx="15544800" cy="2604752"/>
          </a:xfrm>
          <a:prstGeom prst="rect">
            <a:avLst/>
          </a:prstGeom>
          <a:noFill/>
        </p:spPr>
        <p:txBody>
          <a:bodyPr wrap="square" rtlCol="0">
            <a:spAutoFit/>
          </a:bodyPr>
          <a:lstStyle/>
          <a:p>
            <a:pPr algn="just">
              <a:lnSpc>
                <a:spcPct val="150000"/>
              </a:lnSpc>
            </a:pPr>
            <a:r>
              <a:rPr lang="en-US" altLang="zh-CN" sz="2400"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宋体" panose="02010600030101010101" pitchFamily="2" charset="-122"/>
                <a:cs typeface="Times New Roman" panose="02020603050405020304" pitchFamily="18" charset="0"/>
              </a:rPr>
              <a:t>本次需要实现的系统为智慧校园管理系统。本系统对高校业务范围内所有类型数据都进行 集中梳理和管控，从全校层面统一进行数据质量监控，促进全校工作融合创新，发现新的价值，构建智慧校园新生态。所以，本系统的主要涉众为校园的内部人员，包括</a:t>
            </a:r>
            <a:r>
              <a:rPr lang="zh-CN" altLang="zh-CN" sz="2800" kern="100" dirty="0">
                <a:solidFill>
                  <a:srgbClr val="00B050"/>
                </a:solidFill>
                <a:latin typeface="等线" panose="02010600030101010101" pitchFamily="2" charset="-122"/>
                <a:ea typeface="宋体" panose="02010600030101010101" pitchFamily="2" charset="-122"/>
                <a:cs typeface="Times New Roman" panose="02020603050405020304" pitchFamily="18" charset="0"/>
              </a:rPr>
              <a:t>学校的管理人员，学校职工，教师以及学生</a:t>
            </a:r>
            <a:r>
              <a:rPr lang="zh-CN" altLang="zh-CN" sz="2800" kern="100" dirty="0">
                <a:latin typeface="等线" panose="02010600030101010101" pitchFamily="2" charset="-122"/>
                <a:ea typeface="宋体" panose="02010600030101010101" pitchFamily="2" charset="-122"/>
                <a:cs typeface="Times New Roman" panose="02020603050405020304" pitchFamily="18" charset="0"/>
              </a:rPr>
              <a:t>。与甲方沟通后，我们得知该系统主要面向的用户是学校的教职工，管理人员和学生</a:t>
            </a:r>
            <a:r>
              <a:rPr lang="zh-CN" altLang="en-US" sz="2800" kern="100" dirty="0">
                <a:latin typeface="等线" panose="02010600030101010101" pitchFamily="2" charset="-122"/>
                <a:ea typeface="宋体" panose="02010600030101010101" pitchFamily="2" charset="-122"/>
                <a:cs typeface="Times New Roman" panose="02020603050405020304" pitchFamily="18" charset="0"/>
              </a:rPr>
              <a:t>。</a:t>
            </a:r>
          </a:p>
        </p:txBody>
      </p:sp>
      <p:pic>
        <p:nvPicPr>
          <p:cNvPr id="2" name="图片 1">
            <a:extLst>
              <a:ext uri="{FF2B5EF4-FFF2-40B4-BE49-F238E27FC236}">
                <a16:creationId xmlns:a16="http://schemas.microsoft.com/office/drawing/2014/main" id="{8ACAD3DF-F8FA-9732-8A16-4244478D44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7425" y="4760671"/>
            <a:ext cx="7213149" cy="4567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246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srcRect/>
          <a:stretch>
            <a:fillRect/>
          </a:stretch>
        </p:blipFill>
        <p:spPr>
          <a:xfrm>
            <a:off x="13338625" y="-1579292"/>
            <a:ext cx="3291240" cy="3287126"/>
          </a:xfrm>
          <a:prstGeom prst="rect">
            <a:avLst/>
          </a:prstGeom>
        </p:spPr>
      </p:pic>
      <p:sp>
        <p:nvSpPr>
          <p:cNvPr id="29" name="TextBox 29"/>
          <p:cNvSpPr txBox="1"/>
          <p:nvPr/>
        </p:nvSpPr>
        <p:spPr>
          <a:xfrm>
            <a:off x="565325" y="331557"/>
            <a:ext cx="5835475"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2.1.1 </a:t>
            </a:r>
            <a:r>
              <a:rPr lang="zh-CN" altLang="en-US" sz="5600" dirty="0">
                <a:solidFill>
                  <a:srgbClr val="000000"/>
                </a:solidFill>
                <a:ea typeface="思源黑体-超粗体 Bold"/>
              </a:rPr>
              <a:t>涉众描述</a:t>
            </a:r>
            <a:endParaRPr lang="en-US" sz="5600" dirty="0">
              <a:solidFill>
                <a:srgbClr val="000000"/>
              </a:solidFill>
              <a:ea typeface="思源黑体-超粗体 Bold"/>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algn="r">
              <a:lnSpc>
                <a:spcPts val="1960"/>
              </a:lnSpc>
            </a:pPr>
            <a:r>
              <a:rPr lang="en-US" sz="1400">
                <a:solidFill>
                  <a:srgbClr val="000000"/>
                </a:solidFill>
                <a:latin typeface="思源黑体-超粗体"/>
              </a:rPr>
              <a:t>08</a:t>
            </a:r>
          </a:p>
        </p:txBody>
      </p:sp>
      <p:sp>
        <p:nvSpPr>
          <p:cNvPr id="3" name="TextBox 29">
            <a:extLst>
              <a:ext uri="{FF2B5EF4-FFF2-40B4-BE49-F238E27FC236}">
                <a16:creationId xmlns:a16="http://schemas.microsoft.com/office/drawing/2014/main" id="{4B09E600-33AB-9153-A1B3-C93B705F7DB6}"/>
              </a:ext>
            </a:extLst>
          </p:cNvPr>
          <p:cNvSpPr txBox="1"/>
          <p:nvPr/>
        </p:nvSpPr>
        <p:spPr>
          <a:xfrm>
            <a:off x="13658024" y="331556"/>
            <a:ext cx="3051683" cy="776944"/>
          </a:xfrm>
          <a:prstGeom prst="rect">
            <a:avLst/>
          </a:prstGeom>
        </p:spPr>
        <p:txBody>
          <a:bodyPr lIns="0" tIns="0" rIns="0" bIns="0" rtlCol="0" anchor="t">
            <a:spAutoFit/>
          </a:bodyPr>
          <a:lstStyle/>
          <a:p>
            <a:pPr>
              <a:lnSpc>
                <a:spcPts val="6720"/>
              </a:lnSpc>
            </a:pPr>
            <a:r>
              <a:rPr lang="zh-CN" altLang="en-US" sz="3600" dirty="0">
                <a:solidFill>
                  <a:srgbClr val="000000"/>
                </a:solidFill>
                <a:ea typeface="思源黑体-超粗体 Bold"/>
              </a:rPr>
              <a:t>涉众描述（</a:t>
            </a:r>
            <a:r>
              <a:rPr lang="en-US" altLang="zh-CN" sz="3600" dirty="0">
                <a:solidFill>
                  <a:srgbClr val="000000"/>
                </a:solidFill>
                <a:ea typeface="思源黑体-超粗体 Bold"/>
              </a:rPr>
              <a:t>1</a:t>
            </a:r>
            <a:r>
              <a:rPr lang="zh-CN" altLang="en-US" sz="3600" dirty="0">
                <a:solidFill>
                  <a:srgbClr val="000000"/>
                </a:solidFill>
                <a:ea typeface="思源黑体-超粗体 Bold"/>
              </a:rPr>
              <a:t>）</a:t>
            </a:r>
            <a:endParaRPr lang="en-US" sz="3600" dirty="0">
              <a:solidFill>
                <a:srgbClr val="000000"/>
              </a:solidFill>
              <a:ea typeface="思源黑体-超粗体 Bold"/>
            </a:endParaRPr>
          </a:p>
        </p:txBody>
      </p:sp>
      <p:grpSp>
        <p:nvGrpSpPr>
          <p:cNvPr id="9" name="Group 14">
            <a:extLst>
              <a:ext uri="{FF2B5EF4-FFF2-40B4-BE49-F238E27FC236}">
                <a16:creationId xmlns:a16="http://schemas.microsoft.com/office/drawing/2014/main" id="{7F002E59-5D66-10F4-60AD-DE47F19A14AE}"/>
              </a:ext>
            </a:extLst>
          </p:cNvPr>
          <p:cNvGrpSpPr/>
          <p:nvPr/>
        </p:nvGrpSpPr>
        <p:grpSpPr>
          <a:xfrm>
            <a:off x="16687800" y="278238"/>
            <a:ext cx="1330960" cy="1330960"/>
            <a:chOff x="0" y="0"/>
            <a:chExt cx="812800" cy="812800"/>
          </a:xfrm>
        </p:grpSpPr>
        <p:sp>
          <p:nvSpPr>
            <p:cNvPr id="10" name="Freeform 15">
              <a:extLst>
                <a:ext uri="{FF2B5EF4-FFF2-40B4-BE49-F238E27FC236}">
                  <a16:creationId xmlns:a16="http://schemas.microsoft.com/office/drawing/2014/main" id="{829AE129-354C-669D-8E52-0785E063C5F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4EFF"/>
            </a:solidFill>
          </p:spPr>
        </p:sp>
        <p:sp>
          <p:nvSpPr>
            <p:cNvPr id="13" name="TextBox 16">
              <a:extLst>
                <a:ext uri="{FF2B5EF4-FFF2-40B4-BE49-F238E27FC236}">
                  <a16:creationId xmlns:a16="http://schemas.microsoft.com/office/drawing/2014/main" id="{00ADDC74-A0CF-76A9-4296-73E992AEA035}"/>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14" name="Picture 20">
            <a:extLst>
              <a:ext uri="{FF2B5EF4-FFF2-40B4-BE49-F238E27FC236}">
                <a16:creationId xmlns:a16="http://schemas.microsoft.com/office/drawing/2014/main" id="{746B17D7-5DD5-86F2-742C-A796C6951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72258" y="579963"/>
            <a:ext cx="762041" cy="727749"/>
          </a:xfrm>
          <a:prstGeom prst="rect">
            <a:avLst/>
          </a:prstGeom>
        </p:spPr>
      </p:pic>
      <p:graphicFrame>
        <p:nvGraphicFramePr>
          <p:cNvPr id="2" name="表格 1">
            <a:extLst>
              <a:ext uri="{FF2B5EF4-FFF2-40B4-BE49-F238E27FC236}">
                <a16:creationId xmlns:a16="http://schemas.microsoft.com/office/drawing/2014/main" id="{0B3A0CF0-99D9-446C-B734-6A592BF330E2}"/>
              </a:ext>
            </a:extLst>
          </p:cNvPr>
          <p:cNvGraphicFramePr>
            <a:graphicFrameLocks noGrp="1"/>
          </p:cNvGraphicFramePr>
          <p:nvPr>
            <p:extLst>
              <p:ext uri="{D42A27DB-BD31-4B8C-83A1-F6EECF244321}">
                <p14:modId xmlns:p14="http://schemas.microsoft.com/office/powerpoint/2010/main" val="1063444855"/>
              </p:ext>
            </p:extLst>
          </p:nvPr>
        </p:nvGraphicFramePr>
        <p:xfrm>
          <a:off x="1190192" y="1887910"/>
          <a:ext cx="15116608" cy="7582479"/>
        </p:xfrm>
        <a:graphic>
          <a:graphicData uri="http://schemas.openxmlformats.org/drawingml/2006/table">
            <a:tbl>
              <a:tblPr firstRow="1" firstCol="1" bandRow="1">
                <a:tableStyleId>{5C22544A-7EE6-4342-B048-85BDC9FD1C3A}</a:tableStyleId>
              </a:tblPr>
              <a:tblGrid>
                <a:gridCol w="2057215">
                  <a:extLst>
                    <a:ext uri="{9D8B030D-6E8A-4147-A177-3AD203B41FA5}">
                      <a16:colId xmlns:a16="http://schemas.microsoft.com/office/drawing/2014/main" val="1555058000"/>
                    </a:ext>
                  </a:extLst>
                </a:gridCol>
                <a:gridCol w="13059393">
                  <a:extLst>
                    <a:ext uri="{9D8B030D-6E8A-4147-A177-3AD203B41FA5}">
                      <a16:colId xmlns:a16="http://schemas.microsoft.com/office/drawing/2014/main" val="670527362"/>
                    </a:ext>
                  </a:extLst>
                </a:gridCol>
              </a:tblGrid>
              <a:tr h="459080">
                <a:tc>
                  <a:txBody>
                    <a:bodyPr/>
                    <a:lstStyle/>
                    <a:p>
                      <a:pPr algn="ctr"/>
                      <a:r>
                        <a:rPr lang="zh-CN" sz="2800" kern="100" dirty="0">
                          <a:effectLst/>
                        </a:rPr>
                        <a:t>涉众</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800" kern="100">
                          <a:effectLst/>
                        </a:rPr>
                        <a:t>特征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7077551"/>
                  </a:ext>
                </a:extLst>
              </a:tr>
              <a:tr h="2295407">
                <a:tc>
                  <a:txBody>
                    <a:bodyPr/>
                    <a:lstStyle/>
                    <a:p>
                      <a:pPr algn="ctr"/>
                      <a:r>
                        <a:rPr lang="zh-CN" sz="2800" kern="100" dirty="0">
                          <a:effectLst/>
                        </a:rPr>
                        <a:t>学生</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zh-CN" sz="2800" kern="100" dirty="0">
                          <a:effectLst/>
                        </a:rPr>
                        <a:t>学生需要使用系统来</a:t>
                      </a:r>
                      <a:r>
                        <a:rPr lang="zh-CN" sz="2800" kern="100" dirty="0">
                          <a:solidFill>
                            <a:srgbClr val="0070C0"/>
                          </a:solidFill>
                          <a:effectLst/>
                        </a:rPr>
                        <a:t>查询课程相关内容，个人与教学信息等</a:t>
                      </a:r>
                      <a:r>
                        <a:rPr lang="zh-CN" sz="2800" kern="100" dirty="0">
                          <a:effectLst/>
                        </a:rPr>
                        <a:t>。每天多次使用系统，主要使用的功能有个人课表查询，已完成课程的成绩查询，相关考试安排，个人信息查询等，同时每学期也会使用选课系统，</a:t>
                      </a:r>
                      <a:r>
                        <a:rPr lang="zh-CN" sz="2800" kern="100" dirty="0">
                          <a:solidFill>
                            <a:srgbClr val="0070C0"/>
                          </a:solidFill>
                          <a:effectLst/>
                        </a:rPr>
                        <a:t>教评系统，考试，竞赛报名等系统</a:t>
                      </a:r>
                      <a:r>
                        <a:rPr lang="zh-CN" sz="2800" kern="100" dirty="0">
                          <a:effectLst/>
                        </a:rPr>
                        <a:t>，虽然使用的频率不高，但在</a:t>
                      </a:r>
                      <a:r>
                        <a:rPr lang="zh-CN" sz="2800" kern="100" dirty="0">
                          <a:solidFill>
                            <a:srgbClr val="0070C0"/>
                          </a:solidFill>
                          <a:effectLst/>
                        </a:rPr>
                        <a:t>同一时间段可能有大量用户使用</a:t>
                      </a:r>
                      <a:r>
                        <a:rPr lang="zh-CN" sz="28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818155"/>
                  </a:ext>
                </a:extLst>
              </a:tr>
              <a:tr h="2532585">
                <a:tc>
                  <a:txBody>
                    <a:bodyPr/>
                    <a:lstStyle/>
                    <a:p>
                      <a:pPr algn="ctr"/>
                      <a:r>
                        <a:rPr lang="zh-CN" sz="2800" kern="100">
                          <a:effectLst/>
                        </a:rPr>
                        <a:t>教师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zh-CN" sz="2800" kern="100" dirty="0">
                          <a:effectLst/>
                        </a:rPr>
                        <a:t>教师需要使用系统来保证线上教学的顺利进行，辅助线下教学。每天多次使用系统，在系统中</a:t>
                      </a:r>
                      <a:r>
                        <a:rPr lang="zh-CN" sz="2800" kern="100" dirty="0">
                          <a:solidFill>
                            <a:srgbClr val="0070C0"/>
                          </a:solidFill>
                          <a:effectLst/>
                        </a:rPr>
                        <a:t>发布课程教学安排</a:t>
                      </a:r>
                      <a:r>
                        <a:rPr lang="zh-CN" sz="2800" kern="100" dirty="0">
                          <a:effectLst/>
                        </a:rPr>
                        <a:t>，上传课程的相关资料，布置作业，查看选课信息和学生的考勤状况。同时，每学期也需要使用系统</a:t>
                      </a:r>
                      <a:r>
                        <a:rPr lang="zh-CN" sz="2800" kern="100" dirty="0">
                          <a:solidFill>
                            <a:srgbClr val="0070C0"/>
                          </a:solidFill>
                          <a:effectLst/>
                        </a:rPr>
                        <a:t>上传学生的考试成绩</a:t>
                      </a:r>
                      <a:r>
                        <a:rPr lang="zh-CN" sz="2800" kern="100" dirty="0">
                          <a:effectLst/>
                        </a:rPr>
                        <a:t>，查看学生教评及教学改善意见等。由于部分教师对电脑系统的使用并不熟练，所以需要尽可能</a:t>
                      </a:r>
                      <a:r>
                        <a:rPr lang="zh-CN" sz="2800" kern="100" dirty="0">
                          <a:solidFill>
                            <a:srgbClr val="0070C0"/>
                          </a:solidFill>
                          <a:effectLst/>
                        </a:rPr>
                        <a:t>简化使用频率高的功能</a:t>
                      </a:r>
                      <a:r>
                        <a:rPr lang="zh-CN" sz="28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448118"/>
                  </a:ext>
                </a:extLst>
              </a:tr>
              <a:tr h="2295407">
                <a:tc>
                  <a:txBody>
                    <a:bodyPr/>
                    <a:lstStyle/>
                    <a:p>
                      <a:pPr algn="ctr"/>
                      <a:r>
                        <a:rPr lang="zh-CN" sz="2800" kern="100">
                          <a:effectLst/>
                        </a:rPr>
                        <a:t>管理人员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just"/>
                      <a:r>
                        <a:rPr lang="zh-CN" sz="2800" kern="100" dirty="0">
                          <a:effectLst/>
                        </a:rPr>
                        <a:t>管理人员需要使用系统管理校内的各项事物，比如学生信息管理，教职工信息数据管理，校园设备管理，财务数据管理等。</a:t>
                      </a:r>
                      <a:r>
                        <a:rPr lang="zh-CN" sz="2800" kern="100" dirty="0">
                          <a:solidFill>
                            <a:srgbClr val="0070C0"/>
                          </a:solidFill>
                          <a:effectLst/>
                        </a:rPr>
                        <a:t>数据的数量庞大</a:t>
                      </a:r>
                      <a:r>
                        <a:rPr lang="zh-CN" sz="2800" kern="100" dirty="0">
                          <a:effectLst/>
                        </a:rPr>
                        <a:t>，系统内需要设置数据</a:t>
                      </a:r>
                      <a:r>
                        <a:rPr lang="zh-CN" sz="2800" kern="100" dirty="0">
                          <a:solidFill>
                            <a:srgbClr val="0070C0"/>
                          </a:solidFill>
                          <a:effectLst/>
                        </a:rPr>
                        <a:t>整理统计功能</a:t>
                      </a:r>
                      <a:r>
                        <a:rPr lang="zh-CN" sz="2800" kern="100" dirty="0">
                          <a:effectLst/>
                        </a:rPr>
                        <a:t>，方便用户直观的看到数据的变化。同时，管理人员对相关计算机技术了解有限，需要设置</a:t>
                      </a:r>
                      <a:r>
                        <a:rPr lang="zh-CN" sz="2800" kern="100" dirty="0">
                          <a:solidFill>
                            <a:srgbClr val="0070C0"/>
                          </a:solidFill>
                          <a:effectLst/>
                        </a:rPr>
                        <a:t>方便准确的查询系统</a:t>
                      </a:r>
                      <a:r>
                        <a:rPr lang="zh-CN" sz="2800" kern="100" dirty="0">
                          <a:effectLst/>
                        </a:rPr>
                        <a:t>，能快速查询相关内容。</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8227960"/>
                  </a:ext>
                </a:extLst>
              </a:tr>
            </a:tbl>
          </a:graphicData>
        </a:graphic>
      </p:graphicFrame>
    </p:spTree>
    <p:extLst>
      <p:ext uri="{BB962C8B-B14F-4D97-AF65-F5344CB8AC3E}">
        <p14:creationId xmlns:p14="http://schemas.microsoft.com/office/powerpoint/2010/main" val="4131501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srcRect/>
          <a:stretch>
            <a:fillRect/>
          </a:stretch>
        </p:blipFill>
        <p:spPr>
          <a:xfrm>
            <a:off x="13338625" y="-1579292"/>
            <a:ext cx="3291240" cy="3287126"/>
          </a:xfrm>
          <a:prstGeom prst="rect">
            <a:avLst/>
          </a:prstGeom>
        </p:spPr>
      </p:pic>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3" name="TextBox 29">
            <a:extLst>
              <a:ext uri="{FF2B5EF4-FFF2-40B4-BE49-F238E27FC236}">
                <a16:creationId xmlns:a16="http://schemas.microsoft.com/office/drawing/2014/main" id="{4B09E600-33AB-9153-A1B3-C93B705F7DB6}"/>
              </a:ext>
            </a:extLst>
          </p:cNvPr>
          <p:cNvSpPr txBox="1"/>
          <p:nvPr/>
        </p:nvSpPr>
        <p:spPr>
          <a:xfrm>
            <a:off x="13658024" y="331556"/>
            <a:ext cx="3051683" cy="776944"/>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Calibri"/>
                <a:ea typeface="思源黑体-超粗体 Bold"/>
                <a:cs typeface="+mn-cs"/>
              </a:rPr>
              <a:t>涉众描述（</a:t>
            </a:r>
            <a:r>
              <a:rPr lang="en-US" altLang="zh-CN" sz="3600" dirty="0">
                <a:solidFill>
                  <a:srgbClr val="000000"/>
                </a:solidFill>
                <a:latin typeface="Calibri"/>
                <a:ea typeface="思源黑体-超粗体 Bold"/>
              </a:rPr>
              <a:t>2</a:t>
            </a:r>
            <a:r>
              <a:rPr kumimoji="0" lang="zh-CN" altLang="en-US" sz="3600" b="0" i="0" u="none" strike="noStrike" kern="1200" cap="none" spc="0" normalizeH="0" baseline="0" noProof="0" dirty="0">
                <a:ln>
                  <a:noFill/>
                </a:ln>
                <a:solidFill>
                  <a:srgbClr val="000000"/>
                </a:solidFill>
                <a:effectLst/>
                <a:uLnTx/>
                <a:uFillTx/>
                <a:latin typeface="Calibri"/>
                <a:ea typeface="思源黑体-超粗体 Bold"/>
                <a:cs typeface="+mn-cs"/>
              </a:rPr>
              <a:t>）</a:t>
            </a:r>
            <a:endParaRPr kumimoji="0" lang="en-US" sz="3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grpSp>
        <p:nvGrpSpPr>
          <p:cNvPr id="9" name="Group 14">
            <a:extLst>
              <a:ext uri="{FF2B5EF4-FFF2-40B4-BE49-F238E27FC236}">
                <a16:creationId xmlns:a16="http://schemas.microsoft.com/office/drawing/2014/main" id="{7F002E59-5D66-10F4-60AD-DE47F19A14AE}"/>
              </a:ext>
            </a:extLst>
          </p:cNvPr>
          <p:cNvGrpSpPr/>
          <p:nvPr/>
        </p:nvGrpSpPr>
        <p:grpSpPr>
          <a:xfrm>
            <a:off x="16687800" y="278238"/>
            <a:ext cx="1330960" cy="1330960"/>
            <a:chOff x="0" y="0"/>
            <a:chExt cx="812800" cy="812800"/>
          </a:xfrm>
        </p:grpSpPr>
        <p:sp>
          <p:nvSpPr>
            <p:cNvPr id="10" name="Freeform 15">
              <a:extLst>
                <a:ext uri="{FF2B5EF4-FFF2-40B4-BE49-F238E27FC236}">
                  <a16:creationId xmlns:a16="http://schemas.microsoft.com/office/drawing/2014/main" id="{829AE129-354C-669D-8E52-0785E063C5F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4EFF"/>
            </a:solidFill>
          </p:spPr>
        </p:sp>
        <p:sp>
          <p:nvSpPr>
            <p:cNvPr id="13" name="TextBox 16">
              <a:extLst>
                <a:ext uri="{FF2B5EF4-FFF2-40B4-BE49-F238E27FC236}">
                  <a16:creationId xmlns:a16="http://schemas.microsoft.com/office/drawing/2014/main" id="{00ADDC74-A0CF-76A9-4296-73E992AEA035}"/>
                </a:ext>
              </a:extLst>
            </p:cNvPr>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4" name="Picture 20">
            <a:extLst>
              <a:ext uri="{FF2B5EF4-FFF2-40B4-BE49-F238E27FC236}">
                <a16:creationId xmlns:a16="http://schemas.microsoft.com/office/drawing/2014/main" id="{746B17D7-5DD5-86F2-742C-A796C6951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72258" y="579963"/>
            <a:ext cx="762041" cy="727749"/>
          </a:xfrm>
          <a:prstGeom prst="rect">
            <a:avLst/>
          </a:prstGeom>
        </p:spPr>
      </p:pic>
      <p:graphicFrame>
        <p:nvGraphicFramePr>
          <p:cNvPr id="4" name="表格 3">
            <a:extLst>
              <a:ext uri="{FF2B5EF4-FFF2-40B4-BE49-F238E27FC236}">
                <a16:creationId xmlns:a16="http://schemas.microsoft.com/office/drawing/2014/main" id="{70D28595-A862-465C-8557-4026E01847E1}"/>
              </a:ext>
            </a:extLst>
          </p:cNvPr>
          <p:cNvGraphicFramePr>
            <a:graphicFrameLocks noGrp="1"/>
          </p:cNvGraphicFramePr>
          <p:nvPr>
            <p:extLst>
              <p:ext uri="{D42A27DB-BD31-4B8C-83A1-F6EECF244321}">
                <p14:modId xmlns:p14="http://schemas.microsoft.com/office/powerpoint/2010/main" val="1119348061"/>
              </p:ext>
            </p:extLst>
          </p:nvPr>
        </p:nvGraphicFramePr>
        <p:xfrm>
          <a:off x="994171" y="1768845"/>
          <a:ext cx="16344900" cy="7938192"/>
        </p:xfrm>
        <a:graphic>
          <a:graphicData uri="http://schemas.openxmlformats.org/drawingml/2006/table">
            <a:tbl>
              <a:tblPr firstRow="1" firstCol="1" bandRow="1">
                <a:tableStyleId>{5C22544A-7EE6-4342-B048-85BDC9FD1C3A}</a:tableStyleId>
              </a:tblPr>
              <a:tblGrid>
                <a:gridCol w="2111281">
                  <a:extLst>
                    <a:ext uri="{9D8B030D-6E8A-4147-A177-3AD203B41FA5}">
                      <a16:colId xmlns:a16="http://schemas.microsoft.com/office/drawing/2014/main" val="1965707836"/>
                    </a:ext>
                  </a:extLst>
                </a:gridCol>
                <a:gridCol w="3832319">
                  <a:extLst>
                    <a:ext uri="{9D8B030D-6E8A-4147-A177-3AD203B41FA5}">
                      <a16:colId xmlns:a16="http://schemas.microsoft.com/office/drawing/2014/main" val="2349370328"/>
                    </a:ext>
                  </a:extLst>
                </a:gridCol>
                <a:gridCol w="3429000">
                  <a:extLst>
                    <a:ext uri="{9D8B030D-6E8A-4147-A177-3AD203B41FA5}">
                      <a16:colId xmlns:a16="http://schemas.microsoft.com/office/drawing/2014/main" val="2652752812"/>
                    </a:ext>
                  </a:extLst>
                </a:gridCol>
                <a:gridCol w="3370539">
                  <a:extLst>
                    <a:ext uri="{9D8B030D-6E8A-4147-A177-3AD203B41FA5}">
                      <a16:colId xmlns:a16="http://schemas.microsoft.com/office/drawing/2014/main" val="649202095"/>
                    </a:ext>
                  </a:extLst>
                </a:gridCol>
                <a:gridCol w="3601761">
                  <a:extLst>
                    <a:ext uri="{9D8B030D-6E8A-4147-A177-3AD203B41FA5}">
                      <a16:colId xmlns:a16="http://schemas.microsoft.com/office/drawing/2014/main" val="2150492218"/>
                    </a:ext>
                  </a:extLst>
                </a:gridCol>
              </a:tblGrid>
              <a:tr h="417304">
                <a:tc>
                  <a:txBody>
                    <a:bodyPr/>
                    <a:lstStyle/>
                    <a:p>
                      <a:pPr algn="just"/>
                      <a:r>
                        <a:rPr lang="zh-CN" sz="2800" kern="100">
                          <a:effectLst/>
                        </a:rPr>
                        <a:t>涉众</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主要目标</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dirty="0">
                          <a:effectLst/>
                        </a:rPr>
                        <a:t>态度</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主要关注点</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约束条件</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9955812"/>
                  </a:ext>
                </a:extLst>
              </a:tr>
              <a:tr h="2921128">
                <a:tc>
                  <a:txBody>
                    <a:bodyPr/>
                    <a:lstStyle/>
                    <a:p>
                      <a:pPr algn="just"/>
                      <a:r>
                        <a:rPr lang="zh-CN" sz="2800" kern="100">
                          <a:effectLst/>
                        </a:rPr>
                        <a:t>学生</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可以更加方便的查询课程信息，下载课程资料。使用教评，选课，考试与竞赛报名，缴费等系统。节约时间，更加方便。</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dirty="0">
                          <a:effectLst/>
                        </a:rPr>
                        <a:t>使用系统方便自己的学习生活，积极支持系统的建立与更新。</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使用操作简单便捷，支持数据导出。</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使用校园内部网络。</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326517"/>
                  </a:ext>
                </a:extLst>
              </a:tr>
              <a:tr h="2503824">
                <a:tc>
                  <a:txBody>
                    <a:bodyPr/>
                    <a:lstStyle/>
                    <a:p>
                      <a:pPr algn="just"/>
                      <a:r>
                        <a:rPr lang="zh-CN" sz="2800" kern="100">
                          <a:effectLst/>
                        </a:rPr>
                        <a:t>教师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发布通知，上传课程资料，提高教学效率，方便与学生交流。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通过系统实现线上教学，辅助线下教学，线上与线下同步进行，实现更好的教学效果，积极支持系统的建立。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发布的信息能否及时更新，保证工作的顺利进行。</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使用校园内部网络。</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2959286"/>
                  </a:ext>
                </a:extLst>
              </a:tr>
              <a:tr h="2086520">
                <a:tc>
                  <a:txBody>
                    <a:bodyPr/>
                    <a:lstStyle/>
                    <a:p>
                      <a:pPr algn="just"/>
                      <a:r>
                        <a:rPr lang="zh-CN" sz="2800" kern="100">
                          <a:effectLst/>
                        </a:rPr>
                        <a:t>管理人员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从总体上直观看到学校数据改变情况，并做出相应的政策调整，做出合理的安排。</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积极支持系统的建立。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开发系统，维护系统所需的费用。保障数据的安全。</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dirty="0">
                          <a:effectLst/>
                        </a:rPr>
                        <a:t>无。</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0447470"/>
                  </a:ext>
                </a:extLst>
              </a:tr>
            </a:tbl>
          </a:graphicData>
        </a:graphic>
      </p:graphicFrame>
      <p:sp>
        <p:nvSpPr>
          <p:cNvPr id="15" name="TextBox 29">
            <a:extLst>
              <a:ext uri="{FF2B5EF4-FFF2-40B4-BE49-F238E27FC236}">
                <a16:creationId xmlns:a16="http://schemas.microsoft.com/office/drawing/2014/main" id="{F0F39CF0-FC91-4082-AC65-F421AF416CC5}"/>
              </a:ext>
            </a:extLst>
          </p:cNvPr>
          <p:cNvSpPr txBox="1"/>
          <p:nvPr/>
        </p:nvSpPr>
        <p:spPr>
          <a:xfrm>
            <a:off x="565325" y="331557"/>
            <a:ext cx="5835475"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2.1.2 </a:t>
            </a:r>
            <a:r>
              <a:rPr lang="zh-CN" altLang="en-US" sz="5600" dirty="0">
                <a:solidFill>
                  <a:srgbClr val="000000"/>
                </a:solidFill>
                <a:ea typeface="思源黑体-超粗体 Bold"/>
              </a:rPr>
              <a:t>涉众描述</a:t>
            </a:r>
            <a:endParaRPr lang="en-US" sz="5600" dirty="0">
              <a:solidFill>
                <a:srgbClr val="000000"/>
              </a:solidFill>
              <a:ea typeface="思源黑体-超粗体 Bold"/>
            </a:endParaRPr>
          </a:p>
        </p:txBody>
      </p:sp>
    </p:spTree>
    <p:extLst>
      <p:ext uri="{BB962C8B-B14F-4D97-AF65-F5344CB8AC3E}">
        <p14:creationId xmlns:p14="http://schemas.microsoft.com/office/powerpoint/2010/main" val="248241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srcRect/>
          <a:stretch>
            <a:fillRect/>
          </a:stretch>
        </p:blipFill>
        <p:spPr>
          <a:xfrm>
            <a:off x="13338625" y="-1579292"/>
            <a:ext cx="3291240" cy="3287126"/>
          </a:xfrm>
          <a:prstGeom prst="rect">
            <a:avLst/>
          </a:prstGeom>
        </p:spPr>
      </p:pic>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3" name="TextBox 29">
            <a:extLst>
              <a:ext uri="{FF2B5EF4-FFF2-40B4-BE49-F238E27FC236}">
                <a16:creationId xmlns:a16="http://schemas.microsoft.com/office/drawing/2014/main" id="{4B09E600-33AB-9153-A1B3-C93B705F7DB6}"/>
              </a:ext>
            </a:extLst>
          </p:cNvPr>
          <p:cNvSpPr txBox="1"/>
          <p:nvPr/>
        </p:nvSpPr>
        <p:spPr>
          <a:xfrm>
            <a:off x="13658024" y="331556"/>
            <a:ext cx="3051683" cy="776944"/>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Calibri"/>
                <a:ea typeface="思源黑体-超粗体 Bold"/>
                <a:cs typeface="+mn-cs"/>
              </a:rPr>
              <a:t>涉众描述（</a:t>
            </a:r>
            <a:r>
              <a:rPr kumimoji="0" lang="en-US" altLang="zh-CN" sz="3600" b="0" i="0" u="none" strike="noStrike" kern="1200" cap="none" spc="0" normalizeH="0" baseline="0" noProof="0" dirty="0">
                <a:ln>
                  <a:noFill/>
                </a:ln>
                <a:solidFill>
                  <a:srgbClr val="000000"/>
                </a:solidFill>
                <a:effectLst/>
                <a:uLnTx/>
                <a:uFillTx/>
                <a:latin typeface="Calibri"/>
                <a:ea typeface="思源黑体-超粗体 Bold"/>
                <a:cs typeface="+mn-cs"/>
              </a:rPr>
              <a:t>2</a:t>
            </a:r>
            <a:r>
              <a:rPr kumimoji="0" lang="zh-CN" altLang="en-US" sz="3600" b="0" i="0" u="none" strike="noStrike" kern="1200" cap="none" spc="0" normalizeH="0" baseline="0" noProof="0" dirty="0">
                <a:ln>
                  <a:noFill/>
                </a:ln>
                <a:solidFill>
                  <a:srgbClr val="000000"/>
                </a:solidFill>
                <a:effectLst/>
                <a:uLnTx/>
                <a:uFillTx/>
                <a:latin typeface="Calibri"/>
                <a:ea typeface="思源黑体-超粗体 Bold"/>
                <a:cs typeface="+mn-cs"/>
              </a:rPr>
              <a:t>）</a:t>
            </a:r>
            <a:endParaRPr kumimoji="0" lang="en-US" sz="3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grpSp>
        <p:nvGrpSpPr>
          <p:cNvPr id="9" name="Group 14">
            <a:extLst>
              <a:ext uri="{FF2B5EF4-FFF2-40B4-BE49-F238E27FC236}">
                <a16:creationId xmlns:a16="http://schemas.microsoft.com/office/drawing/2014/main" id="{7F002E59-5D66-10F4-60AD-DE47F19A14AE}"/>
              </a:ext>
            </a:extLst>
          </p:cNvPr>
          <p:cNvGrpSpPr/>
          <p:nvPr/>
        </p:nvGrpSpPr>
        <p:grpSpPr>
          <a:xfrm>
            <a:off x="16687800" y="278238"/>
            <a:ext cx="1330960" cy="1330960"/>
            <a:chOff x="0" y="0"/>
            <a:chExt cx="812800" cy="812800"/>
          </a:xfrm>
        </p:grpSpPr>
        <p:sp>
          <p:nvSpPr>
            <p:cNvPr id="10" name="Freeform 15">
              <a:extLst>
                <a:ext uri="{FF2B5EF4-FFF2-40B4-BE49-F238E27FC236}">
                  <a16:creationId xmlns:a16="http://schemas.microsoft.com/office/drawing/2014/main" id="{829AE129-354C-669D-8E52-0785E063C5F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84EFF"/>
            </a:solidFill>
          </p:spPr>
        </p:sp>
        <p:sp>
          <p:nvSpPr>
            <p:cNvPr id="13" name="TextBox 16">
              <a:extLst>
                <a:ext uri="{FF2B5EF4-FFF2-40B4-BE49-F238E27FC236}">
                  <a16:creationId xmlns:a16="http://schemas.microsoft.com/office/drawing/2014/main" id="{00ADDC74-A0CF-76A9-4296-73E992AEA035}"/>
                </a:ext>
              </a:extLst>
            </p:cNvPr>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4" name="Picture 20">
            <a:extLst>
              <a:ext uri="{FF2B5EF4-FFF2-40B4-BE49-F238E27FC236}">
                <a16:creationId xmlns:a16="http://schemas.microsoft.com/office/drawing/2014/main" id="{746B17D7-5DD5-86F2-742C-A796C6951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72258" y="579963"/>
            <a:ext cx="762041" cy="727749"/>
          </a:xfrm>
          <a:prstGeom prst="rect">
            <a:avLst/>
          </a:prstGeom>
        </p:spPr>
      </p:pic>
      <p:sp>
        <p:nvSpPr>
          <p:cNvPr id="15" name="TextBox 29">
            <a:extLst>
              <a:ext uri="{FF2B5EF4-FFF2-40B4-BE49-F238E27FC236}">
                <a16:creationId xmlns:a16="http://schemas.microsoft.com/office/drawing/2014/main" id="{F0F39CF0-FC91-4082-AC65-F421AF416CC5}"/>
              </a:ext>
            </a:extLst>
          </p:cNvPr>
          <p:cNvSpPr txBox="1"/>
          <p:nvPr/>
        </p:nvSpPr>
        <p:spPr>
          <a:xfrm>
            <a:off x="565325" y="331557"/>
            <a:ext cx="5835475"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2.1.3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涉众评估</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graphicFrame>
        <p:nvGraphicFramePr>
          <p:cNvPr id="2" name="表格 1">
            <a:extLst>
              <a:ext uri="{FF2B5EF4-FFF2-40B4-BE49-F238E27FC236}">
                <a16:creationId xmlns:a16="http://schemas.microsoft.com/office/drawing/2014/main" id="{6A240D11-2CFA-498A-9337-BA4EFD986E15}"/>
              </a:ext>
            </a:extLst>
          </p:cNvPr>
          <p:cNvGraphicFramePr>
            <a:graphicFrameLocks noGrp="1"/>
          </p:cNvGraphicFramePr>
          <p:nvPr>
            <p:extLst>
              <p:ext uri="{D42A27DB-BD31-4B8C-83A1-F6EECF244321}">
                <p14:modId xmlns:p14="http://schemas.microsoft.com/office/powerpoint/2010/main" val="1411488903"/>
              </p:ext>
            </p:extLst>
          </p:nvPr>
        </p:nvGraphicFramePr>
        <p:xfrm>
          <a:off x="3810000" y="3086100"/>
          <a:ext cx="9263379" cy="3810160"/>
        </p:xfrm>
        <a:graphic>
          <a:graphicData uri="http://schemas.openxmlformats.org/drawingml/2006/table">
            <a:tbl>
              <a:tblPr firstRow="1" firstCol="1" bandRow="1">
                <a:tableStyleId>{5C22544A-7EE6-4342-B048-85BDC9FD1C3A}</a:tableStyleId>
              </a:tblPr>
              <a:tblGrid>
                <a:gridCol w="3087421">
                  <a:extLst>
                    <a:ext uri="{9D8B030D-6E8A-4147-A177-3AD203B41FA5}">
                      <a16:colId xmlns:a16="http://schemas.microsoft.com/office/drawing/2014/main" val="2356112448"/>
                    </a:ext>
                  </a:extLst>
                </a:gridCol>
                <a:gridCol w="3087421">
                  <a:extLst>
                    <a:ext uri="{9D8B030D-6E8A-4147-A177-3AD203B41FA5}">
                      <a16:colId xmlns:a16="http://schemas.microsoft.com/office/drawing/2014/main" val="1390307747"/>
                    </a:ext>
                  </a:extLst>
                </a:gridCol>
                <a:gridCol w="3088537">
                  <a:extLst>
                    <a:ext uri="{9D8B030D-6E8A-4147-A177-3AD203B41FA5}">
                      <a16:colId xmlns:a16="http://schemas.microsoft.com/office/drawing/2014/main" val="3207316410"/>
                    </a:ext>
                  </a:extLst>
                </a:gridCol>
              </a:tblGrid>
              <a:tr h="952540">
                <a:tc>
                  <a:txBody>
                    <a:bodyPr/>
                    <a:lstStyle/>
                    <a:p>
                      <a:pPr algn="just"/>
                      <a:r>
                        <a:rPr lang="zh-CN" sz="2800" kern="100">
                          <a:effectLst/>
                        </a:rPr>
                        <a:t>用户群体</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群体数量</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优先级</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4146666"/>
                  </a:ext>
                </a:extLst>
              </a:tr>
              <a:tr h="952540">
                <a:tc>
                  <a:txBody>
                    <a:bodyPr/>
                    <a:lstStyle/>
                    <a:p>
                      <a:pPr algn="just"/>
                      <a:r>
                        <a:rPr lang="zh-CN" sz="2800" kern="100">
                          <a:effectLst/>
                        </a:rPr>
                        <a:t>学生</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a:effectLst/>
                        </a:rPr>
                        <a:t>27678</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a:effectLst/>
                        </a:rPr>
                        <a:t>1</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9509398"/>
                  </a:ext>
                </a:extLst>
              </a:tr>
              <a:tr h="952540">
                <a:tc>
                  <a:txBody>
                    <a:bodyPr/>
                    <a:lstStyle/>
                    <a:p>
                      <a:pPr algn="just"/>
                      <a:r>
                        <a:rPr lang="zh-CN" sz="2800" kern="100">
                          <a:effectLst/>
                        </a:rPr>
                        <a:t>教师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a:effectLst/>
                        </a:rPr>
                        <a:t>3376</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a:effectLst/>
                        </a:rPr>
                        <a:t>2</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8123618"/>
                  </a:ext>
                </a:extLst>
              </a:tr>
              <a:tr h="952540">
                <a:tc>
                  <a:txBody>
                    <a:bodyPr/>
                    <a:lstStyle/>
                    <a:p>
                      <a:pPr algn="just"/>
                      <a:r>
                        <a:rPr lang="zh-CN" sz="2800" kern="100">
                          <a:effectLst/>
                        </a:rPr>
                        <a:t>管理人员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a:effectLst/>
                        </a:rPr>
                        <a:t>586</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800" kern="100" dirty="0">
                          <a:effectLst/>
                        </a:rPr>
                        <a:t>3</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7578361"/>
                  </a:ext>
                </a:extLst>
              </a:tr>
            </a:tbl>
          </a:graphicData>
        </a:graphic>
      </p:graphicFrame>
    </p:spTree>
    <p:extLst>
      <p:ext uri="{BB962C8B-B14F-4D97-AF65-F5344CB8AC3E}">
        <p14:creationId xmlns:p14="http://schemas.microsoft.com/office/powerpoint/2010/main" val="200081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685800" y="451467"/>
            <a:ext cx="5486400"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2.2 </a:t>
            </a:r>
            <a:r>
              <a:rPr lang="zh-CN" altLang="en-US" sz="5600" dirty="0">
                <a:solidFill>
                  <a:srgbClr val="000000"/>
                </a:solidFill>
                <a:latin typeface="Calibri"/>
                <a:ea typeface="思源黑体-超粗体 Bold"/>
              </a:rPr>
              <a:t>硬数据采样</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5" name="TextBox 29">
            <a:extLst>
              <a:ext uri="{FF2B5EF4-FFF2-40B4-BE49-F238E27FC236}">
                <a16:creationId xmlns:a16="http://schemas.microsoft.com/office/drawing/2014/main" id="{4DD8ABC4-DD09-4758-9E89-012178BFEEB2}"/>
              </a:ext>
            </a:extLst>
          </p:cNvPr>
          <p:cNvSpPr txBox="1"/>
          <p:nvPr/>
        </p:nvSpPr>
        <p:spPr>
          <a:xfrm>
            <a:off x="996612" y="1277689"/>
            <a:ext cx="4038600" cy="790216"/>
          </a:xfrm>
          <a:prstGeom prst="rect">
            <a:avLst/>
          </a:prstGeom>
        </p:spPr>
        <p:txBody>
          <a:bodyPr wrap="square" lIns="0" tIns="0" rIns="0" bIns="0" rtlCol="0" anchor="t">
            <a:spAutoFit/>
          </a:bodyPr>
          <a:lstStyle/>
          <a:p>
            <a:pPr>
              <a:lnSpc>
                <a:spcPts val="6720"/>
              </a:lnSpc>
            </a:pPr>
            <a:r>
              <a:rPr lang="en-US" altLang="zh-CN" sz="4000" dirty="0">
                <a:solidFill>
                  <a:srgbClr val="000000"/>
                </a:solidFill>
                <a:ea typeface="思源黑体-超粗体 Bold"/>
              </a:rPr>
              <a:t>2.2.1 </a:t>
            </a:r>
            <a:r>
              <a:rPr lang="zh-CN" altLang="en-US" sz="4000" dirty="0">
                <a:solidFill>
                  <a:srgbClr val="000000"/>
                </a:solidFill>
                <a:ea typeface="思源黑体-超粗体 Bold"/>
              </a:rPr>
              <a:t>定性硬数据</a:t>
            </a:r>
            <a:endParaRPr lang="en-US" sz="4000" dirty="0">
              <a:solidFill>
                <a:srgbClr val="000000"/>
              </a:solidFill>
              <a:ea typeface="思源黑体-超粗体 Bold"/>
            </a:endParaRPr>
          </a:p>
        </p:txBody>
      </p:sp>
      <p:sp>
        <p:nvSpPr>
          <p:cNvPr id="6" name="文本框 5">
            <a:extLst>
              <a:ext uri="{FF2B5EF4-FFF2-40B4-BE49-F238E27FC236}">
                <a16:creationId xmlns:a16="http://schemas.microsoft.com/office/drawing/2014/main" id="{5D53C192-F699-4991-A15C-819EE82654D4}"/>
              </a:ext>
            </a:extLst>
          </p:cNvPr>
          <p:cNvSpPr txBox="1"/>
          <p:nvPr/>
        </p:nvSpPr>
        <p:spPr>
          <a:xfrm>
            <a:off x="888325" y="2400300"/>
            <a:ext cx="16154400" cy="1323439"/>
          </a:xfrm>
          <a:prstGeom prst="rect">
            <a:avLst/>
          </a:prstGeom>
          <a:noFill/>
        </p:spPr>
        <p:txBody>
          <a:bodyPr wrap="square">
            <a:spAutoFit/>
          </a:bodyPr>
          <a:lstStyle/>
          <a:p>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智慧校园系统有很多案例可循，我们采集了若干文档以供参考，以教务处系统系统为例：</a:t>
            </a:r>
            <a:endParaRPr lang="zh-CN" altLang="en-US" sz="4000" dirty="0"/>
          </a:p>
        </p:txBody>
      </p:sp>
      <p:pic>
        <p:nvPicPr>
          <p:cNvPr id="8" name="图片 7">
            <a:extLst>
              <a:ext uri="{FF2B5EF4-FFF2-40B4-BE49-F238E27FC236}">
                <a16:creationId xmlns:a16="http://schemas.microsoft.com/office/drawing/2014/main" id="{1E600C0A-5CEC-47A6-8D4C-229393EA2B94}"/>
              </a:ext>
            </a:extLst>
          </p:cNvPr>
          <p:cNvPicPr>
            <a:picLocks noChangeAspect="1"/>
          </p:cNvPicPr>
          <p:nvPr/>
        </p:nvPicPr>
        <p:blipFill>
          <a:blip r:embed="rId2"/>
          <a:stretch>
            <a:fillRect/>
          </a:stretch>
        </p:blipFill>
        <p:spPr>
          <a:xfrm>
            <a:off x="1085766" y="4068553"/>
            <a:ext cx="8816352" cy="4989418"/>
          </a:xfrm>
          <a:prstGeom prst="rect">
            <a:avLst/>
          </a:prstGeom>
        </p:spPr>
      </p:pic>
      <p:pic>
        <p:nvPicPr>
          <p:cNvPr id="10" name="图片 9">
            <a:extLst>
              <a:ext uri="{FF2B5EF4-FFF2-40B4-BE49-F238E27FC236}">
                <a16:creationId xmlns:a16="http://schemas.microsoft.com/office/drawing/2014/main" id="{8EF3E380-8935-40E4-91C2-AD7F9D057830}"/>
              </a:ext>
            </a:extLst>
          </p:cNvPr>
          <p:cNvPicPr>
            <a:picLocks noChangeAspect="1"/>
          </p:cNvPicPr>
          <p:nvPr/>
        </p:nvPicPr>
        <p:blipFill>
          <a:blip r:embed="rId3"/>
          <a:stretch>
            <a:fillRect/>
          </a:stretch>
        </p:blipFill>
        <p:spPr>
          <a:xfrm>
            <a:off x="10210800" y="4068553"/>
            <a:ext cx="6592956" cy="5063821"/>
          </a:xfrm>
          <a:prstGeom prst="rect">
            <a:avLst/>
          </a:prstGeom>
        </p:spPr>
      </p:pic>
      <p:sp>
        <p:nvSpPr>
          <p:cNvPr id="14" name="文本框 13">
            <a:extLst>
              <a:ext uri="{FF2B5EF4-FFF2-40B4-BE49-F238E27FC236}">
                <a16:creationId xmlns:a16="http://schemas.microsoft.com/office/drawing/2014/main" id="{9AC52610-5B1F-4ED7-B6C1-EB3DF87DE48F}"/>
              </a:ext>
            </a:extLst>
          </p:cNvPr>
          <p:cNvSpPr txBox="1"/>
          <p:nvPr/>
        </p:nvSpPr>
        <p:spPr>
          <a:xfrm>
            <a:off x="10210800" y="4056134"/>
            <a:ext cx="9144000" cy="523220"/>
          </a:xfrm>
          <a:prstGeom prst="rect">
            <a:avLst/>
          </a:prstGeom>
          <a:noFill/>
        </p:spPr>
        <p:txBody>
          <a:bodyPr wrap="square">
            <a:spAutoFit/>
          </a:bodyPr>
          <a:lstStyle/>
          <a:p>
            <a:r>
              <a:rPr lang="zh-CN" altLang="en-US" sz="2800" kern="100" dirty="0">
                <a:latin typeface="等线" panose="02010600030101010101" pitchFamily="2" charset="-122"/>
                <a:ea typeface="宋体" panose="02010600030101010101" pitchFamily="2" charset="-122"/>
                <a:cs typeface="Times New Roman" panose="02020603050405020304" pitchFamily="18" charset="0"/>
              </a:rPr>
              <a:t>学生模块细化</a:t>
            </a:r>
            <a:endParaRPr lang="zh-CN" altLang="en-US" sz="2800" dirty="0"/>
          </a:p>
        </p:txBody>
      </p:sp>
      <p:pic>
        <p:nvPicPr>
          <p:cNvPr id="15" name="Picture 12">
            <a:extLst>
              <a:ext uri="{FF2B5EF4-FFF2-40B4-BE49-F238E27FC236}">
                <a16:creationId xmlns:a16="http://schemas.microsoft.com/office/drawing/2014/main" id="{D7EBD1B7-EB31-42D5-A0C8-4AC4DA7509F3}"/>
              </a:ext>
            </a:extLst>
          </p:cNvPr>
          <p:cNvPicPr>
            <a:picLocks noChangeAspect="1"/>
          </p:cNvPicPr>
          <p:nvPr/>
        </p:nvPicPr>
        <p:blipFill>
          <a:blip r:embed="rId4"/>
          <a:srcRect/>
          <a:stretch>
            <a:fillRect/>
          </a:stretch>
        </p:blipFill>
        <p:spPr>
          <a:xfrm>
            <a:off x="14706600" y="-1118890"/>
            <a:ext cx="3291240" cy="3287126"/>
          </a:xfrm>
          <a:prstGeom prst="rect">
            <a:avLst/>
          </a:prstGeom>
        </p:spPr>
      </p:pic>
      <p:sp>
        <p:nvSpPr>
          <p:cNvPr id="16" name="文本框 15">
            <a:extLst>
              <a:ext uri="{FF2B5EF4-FFF2-40B4-BE49-F238E27FC236}">
                <a16:creationId xmlns:a16="http://schemas.microsoft.com/office/drawing/2014/main" id="{41C2F54A-0ACA-41F2-9E03-8A71FF361C0D}"/>
              </a:ext>
            </a:extLst>
          </p:cNvPr>
          <p:cNvSpPr txBox="1"/>
          <p:nvPr/>
        </p:nvSpPr>
        <p:spPr>
          <a:xfrm>
            <a:off x="14839089" y="-167915"/>
            <a:ext cx="3158751" cy="1675459"/>
          </a:xfrm>
          <a:prstGeom prst="rect">
            <a:avLst/>
          </a:prstGeom>
          <a:noFill/>
        </p:spPr>
        <p:txBody>
          <a:bodyPr wrap="square">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Calibri"/>
                <a:ea typeface="思源黑体-超粗体 Bold"/>
                <a:cs typeface="+mn-cs"/>
              </a:rPr>
              <a:t>原文件太长</a:t>
            </a:r>
            <a:endParaRPr kumimoji="0" lang="en-US" altLang="zh-CN" sz="2400" b="0" i="0" u="none" strike="noStrike" kern="1200" cap="none" spc="0" normalizeH="0" baseline="0" noProof="0" dirty="0">
              <a:ln>
                <a:noFill/>
              </a:ln>
              <a:solidFill>
                <a:srgbClr val="000000"/>
              </a:solidFill>
              <a:effectLst/>
              <a:uLnTx/>
              <a:uFillTx/>
              <a:latin typeface="Calibri"/>
              <a:ea typeface="思源黑体-超粗体 Bold"/>
              <a:cs typeface="+mn-cs"/>
            </a:endParaRP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Calibri"/>
                <a:ea typeface="思源黑体-超粗体 Bold"/>
                <a:cs typeface="+mn-cs"/>
              </a:rPr>
              <a:t>仅展示部分内容</a:t>
            </a:r>
            <a:endParaRPr kumimoji="0" lang="en-US" altLang="zh-CN" sz="24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Tree>
    <p:extLst>
      <p:ext uri="{BB962C8B-B14F-4D97-AF65-F5344CB8AC3E}">
        <p14:creationId xmlns:p14="http://schemas.microsoft.com/office/powerpoint/2010/main" val="251532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685800" y="451467"/>
            <a:ext cx="5486400"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2.2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硬数据采样</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5" name="TextBox 29">
            <a:extLst>
              <a:ext uri="{FF2B5EF4-FFF2-40B4-BE49-F238E27FC236}">
                <a16:creationId xmlns:a16="http://schemas.microsoft.com/office/drawing/2014/main" id="{4DD8ABC4-DD09-4758-9E89-012178BFEEB2}"/>
              </a:ext>
            </a:extLst>
          </p:cNvPr>
          <p:cNvSpPr txBox="1"/>
          <p:nvPr/>
        </p:nvSpPr>
        <p:spPr>
          <a:xfrm>
            <a:off x="996612" y="1277689"/>
            <a:ext cx="4038600" cy="790216"/>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0000"/>
                </a:solidFill>
                <a:effectLst/>
                <a:uLnTx/>
                <a:uFillTx/>
                <a:latin typeface="Calibri"/>
                <a:ea typeface="思源黑体-超粗体 Bold"/>
                <a:cs typeface="+mn-cs"/>
              </a:rPr>
              <a:t>2.2.2 </a:t>
            </a:r>
            <a:r>
              <a:rPr kumimoji="0" lang="zh-CN" altLang="en-US" sz="4000" b="0" i="0" u="none" strike="noStrike" kern="1200" cap="none" spc="0" normalizeH="0" baseline="0" noProof="0" dirty="0">
                <a:ln>
                  <a:noFill/>
                </a:ln>
                <a:solidFill>
                  <a:srgbClr val="000000"/>
                </a:solidFill>
                <a:effectLst/>
                <a:uLnTx/>
                <a:uFillTx/>
                <a:latin typeface="Calibri"/>
                <a:ea typeface="思源黑体-超粗体 Bold"/>
                <a:cs typeface="+mn-cs"/>
              </a:rPr>
              <a:t>定量硬数据</a:t>
            </a:r>
            <a:endParaRPr kumimoji="0" lang="en-US" sz="40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6" name="文本框 5">
            <a:extLst>
              <a:ext uri="{FF2B5EF4-FFF2-40B4-BE49-F238E27FC236}">
                <a16:creationId xmlns:a16="http://schemas.microsoft.com/office/drawing/2014/main" id="{5D53C192-F699-4991-A15C-819EE82654D4}"/>
              </a:ext>
            </a:extLst>
          </p:cNvPr>
          <p:cNvSpPr txBox="1"/>
          <p:nvPr/>
        </p:nvSpPr>
        <p:spPr>
          <a:xfrm>
            <a:off x="888325" y="2400300"/>
            <a:ext cx="1615440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我们还收集了身边同学对我校使用的智慧校园系统的使用感受，分析得到以下结果：</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77F592A1-3704-4C91-9C36-263534C6EB00}"/>
              </a:ext>
            </a:extLst>
          </p:cNvPr>
          <p:cNvSpPr txBox="1"/>
          <p:nvPr/>
        </p:nvSpPr>
        <p:spPr>
          <a:xfrm>
            <a:off x="1409700" y="4408825"/>
            <a:ext cx="15468600" cy="3477875"/>
          </a:xfrm>
          <a:prstGeom prst="rect">
            <a:avLst/>
          </a:prstGeom>
          <a:noFill/>
        </p:spPr>
        <p:txBody>
          <a:bodyPr wrap="square">
            <a:spAutoFit/>
          </a:bodyPr>
          <a:lstStyle/>
          <a:p>
            <a:r>
              <a:rPr lang="en-US" altLang="zh-CN" sz="4400" dirty="0">
                <a:effectLst/>
                <a:ea typeface="等线" panose="02010600030101010101" pitchFamily="2" charset="-122"/>
                <a:cs typeface="Times New Roman" panose="02020603050405020304" pitchFamily="18" charset="0"/>
              </a:rPr>
              <a:t>      </a:t>
            </a:r>
            <a:r>
              <a:rPr lang="zh-CN" altLang="zh-CN" sz="4400" dirty="0">
                <a:effectLst/>
                <a:ea typeface="等线" panose="02010600030101010101" pitchFamily="2" charset="-122"/>
                <a:cs typeface="Times New Roman" panose="02020603050405020304" pitchFamily="18" charset="0"/>
              </a:rPr>
              <a:t>目前同学们对我校校园系统基本满意。但也存在不少问题，比如在发生特殊情况时，有大量同学同时使用网站时，网站容易崩溃；在使用项目申报，请假等功能时，没用自动保存功能，导致切屏时输入的数据丢失；在使用</a:t>
            </a:r>
            <a:r>
              <a:rPr lang="en-US" altLang="zh-CN" sz="4400" dirty="0">
                <a:effectLst/>
                <a:ea typeface="等线" panose="02010600030101010101" pitchFamily="2" charset="-122"/>
                <a:cs typeface="Times New Roman" panose="02020603050405020304" pitchFamily="18" charset="0"/>
              </a:rPr>
              <a:t>app</a:t>
            </a:r>
            <a:r>
              <a:rPr lang="zh-CN" altLang="zh-CN" sz="4400" dirty="0">
                <a:effectLst/>
                <a:ea typeface="等线" panose="02010600030101010101" pitchFamily="2" charset="-122"/>
                <a:cs typeface="Times New Roman" panose="02020603050405020304" pitchFamily="18" charset="0"/>
              </a:rPr>
              <a:t>时，想要下载课程资料需要切换到浏览器下载，需要多次输入帐号和密码等。</a:t>
            </a:r>
            <a:endParaRPr lang="zh-CN" altLang="en-US" sz="4400" dirty="0"/>
          </a:p>
        </p:txBody>
      </p:sp>
    </p:spTree>
    <p:extLst>
      <p:ext uri="{BB962C8B-B14F-4D97-AF65-F5344CB8AC3E}">
        <p14:creationId xmlns:p14="http://schemas.microsoft.com/office/powerpoint/2010/main" val="385376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10098" y="1809724"/>
            <a:ext cx="11804079" cy="7967753"/>
          </a:xfrm>
          <a:prstGeom prst="rect">
            <a:avLst/>
          </a:prstGeom>
        </p:spPr>
      </p:pic>
      <p:grpSp>
        <p:nvGrpSpPr>
          <p:cNvPr id="3" name="Group 3"/>
          <p:cNvGrpSpPr/>
          <p:nvPr/>
        </p:nvGrpSpPr>
        <p:grpSpPr>
          <a:xfrm>
            <a:off x="1273823" y="2705100"/>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6990743" y="4254878"/>
            <a:ext cx="9390864" cy="1474763"/>
          </a:xfrm>
          <a:prstGeom prst="rect">
            <a:avLst/>
          </a:prstGeom>
        </p:spPr>
        <p:txBody>
          <a:bodyPr lIns="0" tIns="0" rIns="0" bIns="0" rtlCol="0" anchor="t">
            <a:spAutoFit/>
          </a:bodyPr>
          <a:lstStyle/>
          <a:p>
            <a:pPr>
              <a:lnSpc>
                <a:spcPts val="12319"/>
              </a:lnSpc>
            </a:pPr>
            <a:r>
              <a:rPr lang="zh-CN" altLang="en-US" sz="8799" dirty="0">
                <a:solidFill>
                  <a:srgbClr val="284EFF"/>
                </a:solidFill>
                <a:ea typeface="思源黑体-超粗体"/>
              </a:rPr>
              <a:t>与甲方 面谈</a:t>
            </a:r>
            <a:r>
              <a:rPr lang="en-US" altLang="zh-CN" sz="8799" dirty="0">
                <a:solidFill>
                  <a:srgbClr val="284EFF"/>
                </a:solidFill>
                <a:ea typeface="思源黑体-超粗体"/>
              </a:rPr>
              <a:t>+</a:t>
            </a:r>
            <a:r>
              <a:rPr lang="zh-CN" altLang="en-US" sz="8799" dirty="0">
                <a:solidFill>
                  <a:srgbClr val="284EFF"/>
                </a:solidFill>
                <a:ea typeface="思源黑体-超粗体"/>
              </a:rPr>
              <a:t>原型</a:t>
            </a:r>
            <a:endParaRPr lang="en-US" sz="8799" dirty="0">
              <a:solidFill>
                <a:srgbClr val="284EFF"/>
              </a:solidFill>
              <a:ea typeface="思源黑体-超粗体"/>
            </a:endParaRPr>
          </a:p>
        </p:txBody>
      </p:sp>
      <p:sp>
        <p:nvSpPr>
          <p:cNvPr id="7" name="TextBox 7"/>
          <p:cNvSpPr txBox="1"/>
          <p:nvPr/>
        </p:nvSpPr>
        <p:spPr>
          <a:xfrm>
            <a:off x="77252" y="3631272"/>
            <a:ext cx="6174380" cy="4131452"/>
          </a:xfrm>
          <a:prstGeom prst="rect">
            <a:avLst/>
          </a:prstGeom>
        </p:spPr>
        <p:txBody>
          <a:bodyPr wrap="square" lIns="0" tIns="0" rIns="0" bIns="0" rtlCol="0" anchor="t">
            <a:spAutoFit/>
          </a:bodyPr>
          <a:lstStyle/>
          <a:p>
            <a:pPr>
              <a:lnSpc>
                <a:spcPts val="34999"/>
              </a:lnSpc>
            </a:pPr>
            <a:r>
              <a:rPr lang="en-US" sz="24999" dirty="0">
                <a:solidFill>
                  <a:srgbClr val="284EFF"/>
                </a:solidFill>
                <a:latin typeface="思源黑体-超粗体"/>
              </a:rPr>
              <a:t>03</a:t>
            </a: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3"/>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3"/>
            <a:srcRect l="25279"/>
            <a:stretch>
              <a:fillRect/>
            </a:stretch>
          </p:blipFill>
          <p:spPr>
            <a:xfrm>
              <a:off x="6342635" y="0"/>
              <a:ext cx="5001299" cy="351399"/>
            </a:xfrm>
            <a:prstGeom prst="rect">
              <a:avLst/>
            </a:prstGeom>
          </p:spPr>
        </p:pic>
      </p:grpSp>
    </p:spTree>
    <p:extLst>
      <p:ext uri="{BB962C8B-B14F-4D97-AF65-F5344CB8AC3E}">
        <p14:creationId xmlns:p14="http://schemas.microsoft.com/office/powerpoint/2010/main" val="312589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37">
            <a:extLst>
              <a:ext uri="{FF2B5EF4-FFF2-40B4-BE49-F238E27FC236}">
                <a16:creationId xmlns:a16="http://schemas.microsoft.com/office/drawing/2014/main" id="{B1DF6245-02BA-6D6A-4A5D-AE75B1C82325}"/>
              </a:ext>
            </a:extLst>
          </p:cNvPr>
          <p:cNvSpPr txBox="1"/>
          <p:nvPr/>
        </p:nvSpPr>
        <p:spPr>
          <a:xfrm>
            <a:off x="533400" y="227308"/>
            <a:ext cx="5029200"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3.1.1 </a:t>
            </a:r>
            <a:r>
              <a:rPr lang="zh-CN" altLang="en-US" sz="5600" dirty="0">
                <a:solidFill>
                  <a:srgbClr val="000000"/>
                </a:solidFill>
                <a:ea typeface="思源黑体-超粗体 Bold"/>
              </a:rPr>
              <a:t>面谈过程</a:t>
            </a:r>
            <a:endParaRPr lang="en-US" sz="5600" dirty="0">
              <a:solidFill>
                <a:srgbClr val="000000"/>
              </a:solidFill>
              <a:ea typeface="思源黑体-超粗体 Bold"/>
            </a:endParaRPr>
          </a:p>
        </p:txBody>
      </p:sp>
      <p:sp>
        <p:nvSpPr>
          <p:cNvPr id="9" name="文本框 8">
            <a:extLst>
              <a:ext uri="{FF2B5EF4-FFF2-40B4-BE49-F238E27FC236}">
                <a16:creationId xmlns:a16="http://schemas.microsoft.com/office/drawing/2014/main" id="{7B663E10-C2D1-4B61-91D1-CCA920F0DB56}"/>
              </a:ext>
            </a:extLst>
          </p:cNvPr>
          <p:cNvSpPr txBox="1"/>
          <p:nvPr/>
        </p:nvSpPr>
        <p:spPr>
          <a:xfrm>
            <a:off x="1066800" y="1333500"/>
            <a:ext cx="16154400" cy="1323439"/>
          </a:xfrm>
          <a:prstGeom prst="rect">
            <a:avLst/>
          </a:prstGeom>
          <a:noFill/>
        </p:spPr>
        <p:txBody>
          <a:bodyPr wrap="square">
            <a:spAutoFit/>
          </a:bodyPr>
          <a:lstStyle/>
          <a:p>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小组代表作为乙方与甲方进行了</a:t>
            </a:r>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1</a:t>
            </a:r>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小时</a:t>
            </a:r>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9</a:t>
            </a:r>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分钟的交谈。并进行了部分内容的录音以保存重要的对话内容</a:t>
            </a:r>
            <a:endParaRPr lang="zh-CN" altLang="en-US" sz="4000" dirty="0"/>
          </a:p>
        </p:txBody>
      </p:sp>
      <p:pic>
        <p:nvPicPr>
          <p:cNvPr id="5" name="图片 4">
            <a:extLst>
              <a:ext uri="{FF2B5EF4-FFF2-40B4-BE49-F238E27FC236}">
                <a16:creationId xmlns:a16="http://schemas.microsoft.com/office/drawing/2014/main" id="{BC235042-83CA-4CB1-B7C8-1ABEBE998FF6}"/>
              </a:ext>
            </a:extLst>
          </p:cNvPr>
          <p:cNvPicPr>
            <a:picLocks noChangeAspect="1"/>
          </p:cNvPicPr>
          <p:nvPr/>
        </p:nvPicPr>
        <p:blipFill>
          <a:blip r:embed="rId2"/>
          <a:stretch>
            <a:fillRect/>
          </a:stretch>
        </p:blipFill>
        <p:spPr>
          <a:xfrm>
            <a:off x="4343400" y="2860363"/>
            <a:ext cx="9885139" cy="66505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37">
            <a:extLst>
              <a:ext uri="{FF2B5EF4-FFF2-40B4-BE49-F238E27FC236}">
                <a16:creationId xmlns:a16="http://schemas.microsoft.com/office/drawing/2014/main" id="{B1DF6245-02BA-6D6A-4A5D-AE75B1C82325}"/>
              </a:ext>
            </a:extLst>
          </p:cNvPr>
          <p:cNvSpPr txBox="1"/>
          <p:nvPr/>
        </p:nvSpPr>
        <p:spPr>
          <a:xfrm>
            <a:off x="557036" y="227309"/>
            <a:ext cx="6148564"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3.1.2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面谈结果</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6" name="文本框 5">
            <a:extLst>
              <a:ext uri="{FF2B5EF4-FFF2-40B4-BE49-F238E27FC236}">
                <a16:creationId xmlns:a16="http://schemas.microsoft.com/office/drawing/2014/main" id="{C5A5E230-34AD-49CE-9675-8EF0EAAF25BD}"/>
              </a:ext>
            </a:extLst>
          </p:cNvPr>
          <p:cNvSpPr txBox="1"/>
          <p:nvPr/>
        </p:nvSpPr>
        <p:spPr>
          <a:xfrm>
            <a:off x="1066800" y="1176971"/>
            <a:ext cx="16154400" cy="707886"/>
          </a:xfrm>
          <a:prstGeom prst="rect">
            <a:avLst/>
          </a:prstGeom>
          <a:noFill/>
        </p:spPr>
        <p:txBody>
          <a:bodyPr wrap="square">
            <a:spAutoFit/>
          </a:bodyPr>
          <a:lstStyle/>
          <a:p>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对谈话内容进行了整理：</a:t>
            </a:r>
            <a:endParaRPr lang="zh-CN" altLang="en-US" sz="4000" dirty="0"/>
          </a:p>
        </p:txBody>
      </p:sp>
      <p:pic>
        <p:nvPicPr>
          <p:cNvPr id="3" name="图片 2">
            <a:extLst>
              <a:ext uri="{FF2B5EF4-FFF2-40B4-BE49-F238E27FC236}">
                <a16:creationId xmlns:a16="http://schemas.microsoft.com/office/drawing/2014/main" id="{6E9BEAA8-7B39-49D1-8CED-596307122C33}"/>
              </a:ext>
            </a:extLst>
          </p:cNvPr>
          <p:cNvPicPr>
            <a:picLocks noChangeAspect="1"/>
          </p:cNvPicPr>
          <p:nvPr/>
        </p:nvPicPr>
        <p:blipFill>
          <a:blip r:embed="rId2"/>
          <a:stretch>
            <a:fillRect/>
          </a:stretch>
        </p:blipFill>
        <p:spPr>
          <a:xfrm>
            <a:off x="1828800" y="1884857"/>
            <a:ext cx="15184058" cy="8311690"/>
          </a:xfrm>
          <a:prstGeom prst="rect">
            <a:avLst/>
          </a:prstGeom>
        </p:spPr>
      </p:pic>
    </p:spTree>
    <p:extLst>
      <p:ext uri="{BB962C8B-B14F-4D97-AF65-F5344CB8AC3E}">
        <p14:creationId xmlns:p14="http://schemas.microsoft.com/office/powerpoint/2010/main" val="1598967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37">
            <a:extLst>
              <a:ext uri="{FF2B5EF4-FFF2-40B4-BE49-F238E27FC236}">
                <a16:creationId xmlns:a16="http://schemas.microsoft.com/office/drawing/2014/main" id="{B1DF6245-02BA-6D6A-4A5D-AE75B1C82325}"/>
              </a:ext>
            </a:extLst>
          </p:cNvPr>
          <p:cNvSpPr txBox="1"/>
          <p:nvPr/>
        </p:nvSpPr>
        <p:spPr>
          <a:xfrm>
            <a:off x="557036" y="227308"/>
            <a:ext cx="4548364"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3.1.2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面谈结果</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6" name="文本框 5">
            <a:extLst>
              <a:ext uri="{FF2B5EF4-FFF2-40B4-BE49-F238E27FC236}">
                <a16:creationId xmlns:a16="http://schemas.microsoft.com/office/drawing/2014/main" id="{C5A5E230-34AD-49CE-9675-8EF0EAAF25BD}"/>
              </a:ext>
            </a:extLst>
          </p:cNvPr>
          <p:cNvSpPr txBox="1"/>
          <p:nvPr/>
        </p:nvSpPr>
        <p:spPr>
          <a:xfrm>
            <a:off x="1066800" y="1333500"/>
            <a:ext cx="161544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对谈话内容进行了整理：</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B41CF8C0-8976-46ED-B3F6-19CA101C1749}"/>
              </a:ext>
            </a:extLst>
          </p:cNvPr>
          <p:cNvPicPr>
            <a:picLocks noChangeAspect="1"/>
          </p:cNvPicPr>
          <p:nvPr/>
        </p:nvPicPr>
        <p:blipFill>
          <a:blip r:embed="rId2"/>
          <a:stretch>
            <a:fillRect/>
          </a:stretch>
        </p:blipFill>
        <p:spPr>
          <a:xfrm>
            <a:off x="1905000" y="1983705"/>
            <a:ext cx="14753468" cy="8075987"/>
          </a:xfrm>
          <a:prstGeom prst="rect">
            <a:avLst/>
          </a:prstGeom>
        </p:spPr>
      </p:pic>
    </p:spTree>
    <p:extLst>
      <p:ext uri="{BB962C8B-B14F-4D97-AF65-F5344CB8AC3E}">
        <p14:creationId xmlns:p14="http://schemas.microsoft.com/office/powerpoint/2010/main" val="97510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89302" y="2534446"/>
            <a:ext cx="6419046" cy="6411023"/>
          </a:xfrm>
          <a:prstGeom prst="rect">
            <a:avLst/>
          </a:prstGeom>
        </p:spPr>
      </p:pic>
      <p:pic>
        <p:nvPicPr>
          <p:cNvPr id="3" name="Picture 3"/>
          <p:cNvPicPr>
            <a:picLocks noChangeAspect="1"/>
          </p:cNvPicPr>
          <p:nvPr/>
        </p:nvPicPr>
        <p:blipFill>
          <a:blip r:embed="rId3"/>
          <a:srcRect/>
          <a:stretch>
            <a:fillRect/>
          </a:stretch>
        </p:blipFill>
        <p:spPr>
          <a:xfrm>
            <a:off x="10615325" y="2559127"/>
            <a:ext cx="6367001" cy="6359043"/>
          </a:xfrm>
          <a:prstGeom prst="rect">
            <a:avLst/>
          </a:prstGeom>
        </p:spPr>
      </p:pic>
      <p:pic>
        <p:nvPicPr>
          <p:cNvPr id="4" name="Picture 4"/>
          <p:cNvPicPr>
            <a:picLocks noChangeAspect="1"/>
          </p:cNvPicPr>
          <p:nvPr/>
        </p:nvPicPr>
        <p:blipFill>
          <a:blip r:embed="rId4"/>
          <a:srcRect/>
          <a:stretch>
            <a:fillRect/>
          </a:stretch>
        </p:blipFill>
        <p:spPr>
          <a:xfrm>
            <a:off x="1365060" y="7799282"/>
            <a:ext cx="9224242" cy="1452818"/>
          </a:xfrm>
          <a:prstGeom prst="rect">
            <a:avLst/>
          </a:prstGeom>
        </p:spPr>
      </p:pic>
      <p:pic>
        <p:nvPicPr>
          <p:cNvPr id="5" name="Picture 5"/>
          <p:cNvPicPr>
            <a:picLocks noChangeAspect="1"/>
          </p:cNvPicPr>
          <p:nvPr/>
        </p:nvPicPr>
        <p:blipFill>
          <a:blip r:embed="rId5"/>
          <a:srcRect/>
          <a:stretch>
            <a:fillRect/>
          </a:stretch>
        </p:blipFill>
        <p:spPr>
          <a:xfrm>
            <a:off x="2158952" y="8259322"/>
            <a:ext cx="549973" cy="549286"/>
          </a:xfrm>
          <a:prstGeom prst="rect">
            <a:avLst/>
          </a:prstGeom>
        </p:spPr>
      </p:pic>
      <p:sp>
        <p:nvSpPr>
          <p:cNvPr id="9" name="TextBox 9"/>
          <p:cNvSpPr txBox="1"/>
          <p:nvPr/>
        </p:nvSpPr>
        <p:spPr>
          <a:xfrm>
            <a:off x="1904288" y="914400"/>
            <a:ext cx="4730332" cy="1085215"/>
          </a:xfrm>
          <a:prstGeom prst="rect">
            <a:avLst/>
          </a:prstGeom>
        </p:spPr>
        <p:txBody>
          <a:bodyPr lIns="0" tIns="0" rIns="0" bIns="0" rtlCol="0" anchor="t">
            <a:spAutoFit/>
          </a:bodyPr>
          <a:lstStyle/>
          <a:p>
            <a:pPr>
              <a:lnSpc>
                <a:spcPts val="8959"/>
              </a:lnSpc>
            </a:pPr>
            <a:r>
              <a:rPr lang="zh-CN" altLang="en-US" sz="6399" dirty="0">
                <a:solidFill>
                  <a:srgbClr val="284EFF"/>
                </a:solidFill>
                <a:latin typeface="思源黑体-超粗体"/>
              </a:rPr>
              <a:t>目录</a:t>
            </a:r>
            <a:endParaRPr lang="en-US" sz="6399" dirty="0">
              <a:solidFill>
                <a:srgbClr val="284EFF"/>
              </a:solidFill>
              <a:latin typeface="思源黑体-超粗体"/>
            </a:endParaRPr>
          </a:p>
        </p:txBody>
      </p:sp>
      <p:sp>
        <p:nvSpPr>
          <p:cNvPr id="11" name="TextBox 11"/>
          <p:cNvSpPr txBox="1"/>
          <p:nvPr/>
        </p:nvSpPr>
        <p:spPr>
          <a:xfrm>
            <a:off x="1904288" y="3598636"/>
            <a:ext cx="4572712" cy="436017"/>
          </a:xfrm>
          <a:prstGeom prst="rect">
            <a:avLst/>
          </a:prstGeom>
        </p:spPr>
        <p:txBody>
          <a:bodyPr wrap="square" lIns="0" tIns="0" rIns="0" bIns="0" rtlCol="0" anchor="t">
            <a:spAutoFit/>
          </a:bodyPr>
          <a:lstStyle/>
          <a:p>
            <a:pPr>
              <a:lnSpc>
                <a:spcPts val="3359"/>
              </a:lnSpc>
            </a:pPr>
            <a:r>
              <a:rPr lang="en-US" sz="3200" dirty="0">
                <a:solidFill>
                  <a:srgbClr val="284EFF"/>
                </a:solidFill>
                <a:latin typeface="思源黑体-超粗体"/>
              </a:rPr>
              <a:t>01/ </a:t>
            </a:r>
            <a:r>
              <a:rPr lang="zh-CN" altLang="en-US" sz="3200" dirty="0">
                <a:solidFill>
                  <a:srgbClr val="284EFF"/>
                </a:solidFill>
                <a:latin typeface="思源黑体-超粗体"/>
              </a:rPr>
              <a:t>项目前景和范围</a:t>
            </a:r>
            <a:endParaRPr lang="en-US" sz="3200" dirty="0">
              <a:solidFill>
                <a:srgbClr val="284EFF"/>
              </a:solidFill>
              <a:latin typeface="思源黑体-超粗体"/>
            </a:endParaRPr>
          </a:p>
        </p:txBody>
      </p:sp>
      <p:sp>
        <p:nvSpPr>
          <p:cNvPr id="12" name="TextBox 12"/>
          <p:cNvSpPr txBox="1"/>
          <p:nvPr/>
        </p:nvSpPr>
        <p:spPr>
          <a:xfrm>
            <a:off x="1904288" y="5513262"/>
            <a:ext cx="5715712" cy="436017"/>
          </a:xfrm>
          <a:prstGeom prst="rect">
            <a:avLst/>
          </a:prstGeom>
        </p:spPr>
        <p:txBody>
          <a:bodyPr wrap="square" lIns="0" tIns="0" rIns="0" bIns="0" rtlCol="0" anchor="t">
            <a:spAutoFit/>
          </a:bodyPr>
          <a:lstStyle/>
          <a:p>
            <a:pPr>
              <a:lnSpc>
                <a:spcPts val="3359"/>
              </a:lnSpc>
            </a:pPr>
            <a:r>
              <a:rPr lang="en-US" sz="3200" dirty="0">
                <a:solidFill>
                  <a:srgbClr val="284EFF"/>
                </a:solidFill>
                <a:latin typeface="思源黑体-超粗体"/>
              </a:rPr>
              <a:t>03/ </a:t>
            </a:r>
            <a:r>
              <a:rPr lang="zh-CN" altLang="en-US" sz="3200" dirty="0">
                <a:solidFill>
                  <a:srgbClr val="284EFF"/>
                </a:solidFill>
                <a:latin typeface="思源黑体-超粗体"/>
              </a:rPr>
              <a:t>与甲方 面谈</a:t>
            </a:r>
            <a:r>
              <a:rPr lang="en-US" altLang="zh-CN" sz="3200" dirty="0">
                <a:solidFill>
                  <a:srgbClr val="284EFF"/>
                </a:solidFill>
                <a:latin typeface="思源黑体-超粗体"/>
              </a:rPr>
              <a:t>+</a:t>
            </a:r>
            <a:r>
              <a:rPr lang="zh-CN" altLang="en-US" sz="3200" dirty="0">
                <a:solidFill>
                  <a:srgbClr val="284EFF"/>
                </a:solidFill>
                <a:latin typeface="思源黑体-超粗体"/>
              </a:rPr>
              <a:t>原型</a:t>
            </a:r>
            <a:endParaRPr lang="en-US" sz="3200" dirty="0">
              <a:solidFill>
                <a:srgbClr val="284EFF"/>
              </a:solidFill>
              <a:latin typeface="思源黑体-超粗体"/>
            </a:endParaRPr>
          </a:p>
        </p:txBody>
      </p:sp>
      <p:sp>
        <p:nvSpPr>
          <p:cNvPr id="13" name="TextBox 13"/>
          <p:cNvSpPr txBox="1"/>
          <p:nvPr/>
        </p:nvSpPr>
        <p:spPr>
          <a:xfrm>
            <a:off x="1876058" y="4555949"/>
            <a:ext cx="5210541" cy="436017"/>
          </a:xfrm>
          <a:prstGeom prst="rect">
            <a:avLst/>
          </a:prstGeom>
        </p:spPr>
        <p:txBody>
          <a:bodyPr wrap="square" lIns="0" tIns="0" rIns="0" bIns="0" rtlCol="0" anchor="t">
            <a:spAutoFit/>
          </a:bodyPr>
          <a:lstStyle/>
          <a:p>
            <a:pPr>
              <a:lnSpc>
                <a:spcPts val="3359"/>
              </a:lnSpc>
            </a:pPr>
            <a:r>
              <a:rPr lang="en-US" sz="3200" dirty="0">
                <a:solidFill>
                  <a:srgbClr val="284EFF"/>
                </a:solidFill>
                <a:latin typeface="思源黑体-超粗体"/>
              </a:rPr>
              <a:t>02/ </a:t>
            </a:r>
            <a:r>
              <a:rPr lang="zh-CN" altLang="en-US" sz="3200" dirty="0">
                <a:solidFill>
                  <a:srgbClr val="284EFF"/>
                </a:solidFill>
                <a:latin typeface="思源黑体-超粗体"/>
              </a:rPr>
              <a:t>涉众分析和硬数据采样</a:t>
            </a:r>
            <a:endParaRPr lang="en-US" sz="3200" dirty="0">
              <a:solidFill>
                <a:srgbClr val="284EFF"/>
              </a:solidFill>
              <a:latin typeface="思源黑体-超粗体"/>
            </a:endParaRPr>
          </a:p>
        </p:txBody>
      </p:sp>
      <p:sp>
        <p:nvSpPr>
          <p:cNvPr id="19" name="TextBox 19"/>
          <p:cNvSpPr txBox="1"/>
          <p:nvPr/>
        </p:nvSpPr>
        <p:spPr>
          <a:xfrm>
            <a:off x="17042725" y="9239250"/>
            <a:ext cx="216575" cy="231140"/>
          </a:xfrm>
          <a:prstGeom prst="rect">
            <a:avLst/>
          </a:prstGeom>
        </p:spPr>
        <p:txBody>
          <a:bodyPr lIns="0" tIns="0" rIns="0" bIns="0" rtlCol="0" anchor="t">
            <a:spAutoFit/>
          </a:bodyPr>
          <a:lstStyle/>
          <a:p>
            <a:pPr algn="r">
              <a:lnSpc>
                <a:spcPts val="1960"/>
              </a:lnSpc>
            </a:pPr>
            <a:r>
              <a:rPr lang="en-US" sz="1400">
                <a:solidFill>
                  <a:srgbClr val="000000"/>
                </a:solidFill>
                <a:latin typeface="思源黑体-超粗体"/>
              </a:rPr>
              <a:t>02</a:t>
            </a:r>
          </a:p>
        </p:txBody>
      </p:sp>
      <p:sp>
        <p:nvSpPr>
          <p:cNvPr id="21" name="AutoShape 21"/>
          <p:cNvSpPr/>
          <p:nvPr/>
        </p:nvSpPr>
        <p:spPr>
          <a:xfrm>
            <a:off x="2433939" y="8527765"/>
            <a:ext cx="101694" cy="6200"/>
          </a:xfrm>
          <a:prstGeom prst="line">
            <a:avLst/>
          </a:prstGeom>
          <a:ln w="38100" cap="flat">
            <a:solidFill>
              <a:srgbClr val="284EFF"/>
            </a:solidFill>
            <a:prstDash val="solid"/>
            <a:headEnd type="none" w="sm" len="sm"/>
            <a:tailEnd type="arrow" w="med" len="sm"/>
          </a:ln>
        </p:spPr>
      </p:sp>
      <p:sp>
        <p:nvSpPr>
          <p:cNvPr id="14" name="TextBox 12">
            <a:extLst>
              <a:ext uri="{FF2B5EF4-FFF2-40B4-BE49-F238E27FC236}">
                <a16:creationId xmlns:a16="http://schemas.microsoft.com/office/drawing/2014/main" id="{0C36BCA3-5994-45C2-BF88-7503BB200AAF}"/>
              </a:ext>
            </a:extLst>
          </p:cNvPr>
          <p:cNvSpPr txBox="1"/>
          <p:nvPr/>
        </p:nvSpPr>
        <p:spPr>
          <a:xfrm>
            <a:off x="1904288" y="5524500"/>
            <a:ext cx="5715712" cy="436017"/>
          </a:xfrm>
          <a:prstGeom prst="rect">
            <a:avLst/>
          </a:prstGeom>
        </p:spPr>
        <p:txBody>
          <a:bodyPr wrap="square" lIns="0" tIns="0" rIns="0" bIns="0" rtlCol="0" anchor="t">
            <a:spAutoFit/>
          </a:bodyPr>
          <a:lstStyle/>
          <a:p>
            <a:pPr>
              <a:lnSpc>
                <a:spcPts val="3359"/>
              </a:lnSpc>
            </a:pPr>
            <a:r>
              <a:rPr lang="en-US" sz="3200" dirty="0">
                <a:solidFill>
                  <a:srgbClr val="284EFF"/>
                </a:solidFill>
                <a:latin typeface="思源黑体-超粗体"/>
              </a:rPr>
              <a:t>03/ </a:t>
            </a:r>
            <a:r>
              <a:rPr lang="zh-CN" altLang="en-US" sz="3200" dirty="0">
                <a:solidFill>
                  <a:srgbClr val="284EFF"/>
                </a:solidFill>
                <a:latin typeface="思源黑体-超粗体"/>
              </a:rPr>
              <a:t>与甲方 面谈</a:t>
            </a:r>
            <a:r>
              <a:rPr lang="en-US" altLang="zh-CN" sz="3200" dirty="0">
                <a:solidFill>
                  <a:srgbClr val="284EFF"/>
                </a:solidFill>
                <a:latin typeface="思源黑体-超粗体"/>
              </a:rPr>
              <a:t>+</a:t>
            </a:r>
            <a:r>
              <a:rPr lang="zh-CN" altLang="en-US" sz="3200" dirty="0">
                <a:solidFill>
                  <a:srgbClr val="284EFF"/>
                </a:solidFill>
                <a:latin typeface="思源黑体-超粗体"/>
              </a:rPr>
              <a:t>原型</a:t>
            </a:r>
            <a:endParaRPr lang="en-US" sz="3200" dirty="0">
              <a:solidFill>
                <a:srgbClr val="284EFF"/>
              </a:solidFill>
              <a:latin typeface="思源黑体-超粗体"/>
            </a:endParaRPr>
          </a:p>
        </p:txBody>
      </p:sp>
      <p:sp>
        <p:nvSpPr>
          <p:cNvPr id="15" name="TextBox 12">
            <a:extLst>
              <a:ext uri="{FF2B5EF4-FFF2-40B4-BE49-F238E27FC236}">
                <a16:creationId xmlns:a16="http://schemas.microsoft.com/office/drawing/2014/main" id="{CE28A119-B29A-4145-93FD-3033EC036829}"/>
              </a:ext>
            </a:extLst>
          </p:cNvPr>
          <p:cNvSpPr txBox="1"/>
          <p:nvPr/>
        </p:nvSpPr>
        <p:spPr>
          <a:xfrm>
            <a:off x="1904288" y="6479094"/>
            <a:ext cx="5715712" cy="436017"/>
          </a:xfrm>
          <a:prstGeom prst="rect">
            <a:avLst/>
          </a:prstGeom>
        </p:spPr>
        <p:txBody>
          <a:bodyPr wrap="square" lIns="0" tIns="0" rIns="0" bIns="0" rtlCol="0" anchor="t">
            <a:spAutoFit/>
          </a:bodyPr>
          <a:lstStyle/>
          <a:p>
            <a:pPr>
              <a:lnSpc>
                <a:spcPts val="3359"/>
              </a:lnSpc>
            </a:pPr>
            <a:r>
              <a:rPr lang="en-US" sz="3200" dirty="0">
                <a:solidFill>
                  <a:srgbClr val="284EFF"/>
                </a:solidFill>
                <a:latin typeface="思源黑体-超粗体"/>
              </a:rPr>
              <a:t>04/ </a:t>
            </a:r>
            <a:r>
              <a:rPr lang="zh-CN" altLang="en-US" sz="3200" dirty="0">
                <a:solidFill>
                  <a:srgbClr val="284EFF"/>
                </a:solidFill>
                <a:latin typeface="思源黑体-超粗体"/>
              </a:rPr>
              <a:t>需求文档</a:t>
            </a:r>
            <a:endParaRPr lang="en-US" sz="3200" dirty="0">
              <a:solidFill>
                <a:srgbClr val="284EFF"/>
              </a:solidFill>
              <a:latin typeface="思源黑体-超粗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39 -0.00849 L 0.40443 -0.00062 " pathEditMode="relative" rAng="0" ptsTypes="AA">
                                      <p:cBhvr>
                                        <p:cTn id="6" dur="2000" fill="hold"/>
                                        <p:tgtEl>
                                          <p:spTgt spid="5"/>
                                        </p:tgtEl>
                                        <p:attrNameLst>
                                          <p:attrName>ppt_x</p:attrName>
                                          <p:attrName>ppt_y</p:attrName>
                                        </p:attrNameLst>
                                      </p:cBhvr>
                                      <p:rCtr x="20417" y="386"/>
                                    </p:animMotion>
                                  </p:childTnLst>
                                </p:cTn>
                              </p:par>
                              <p:par>
                                <p:cTn id="7" presetID="42" presetClass="path" presetSubtype="0" accel="50000" decel="50000" fill="hold" nodeType="withEffect">
                                  <p:stCondLst>
                                    <p:cond delay="0"/>
                                  </p:stCondLst>
                                  <p:childTnLst>
                                    <p:animMotion origin="layout" path="M -2.91667E-6 1.97531E-6 L 0.4033 1.97531E-6 " pathEditMode="relative" rAng="0" ptsTypes="AA">
                                      <p:cBhvr>
                                        <p:cTn id="8" dur="2000" fill="hold"/>
                                        <p:tgtEl>
                                          <p:spTgt spid="21"/>
                                        </p:tgtEl>
                                        <p:attrNameLst>
                                          <p:attrName>ppt_x</p:attrName>
                                          <p:attrName>ppt_y</p:attrName>
                                        </p:attrNameLst>
                                      </p:cBhvr>
                                      <p:rCtr x="20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37">
            <a:extLst>
              <a:ext uri="{FF2B5EF4-FFF2-40B4-BE49-F238E27FC236}">
                <a16:creationId xmlns:a16="http://schemas.microsoft.com/office/drawing/2014/main" id="{B1DF6245-02BA-6D6A-4A5D-AE75B1C82325}"/>
              </a:ext>
            </a:extLst>
          </p:cNvPr>
          <p:cNvSpPr txBox="1"/>
          <p:nvPr/>
        </p:nvSpPr>
        <p:spPr>
          <a:xfrm>
            <a:off x="557036" y="227309"/>
            <a:ext cx="5005564"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3.2.1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原型过程</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pic>
        <p:nvPicPr>
          <p:cNvPr id="3" name="图片 2">
            <a:extLst>
              <a:ext uri="{FF2B5EF4-FFF2-40B4-BE49-F238E27FC236}">
                <a16:creationId xmlns:a16="http://schemas.microsoft.com/office/drawing/2014/main" id="{D0FCF9B5-9C8B-4F0B-9FF5-31E88EF52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41386"/>
            <a:ext cx="7772400" cy="7779604"/>
          </a:xfrm>
          <a:prstGeom prst="rect">
            <a:avLst/>
          </a:prstGeom>
        </p:spPr>
      </p:pic>
      <p:sp>
        <p:nvSpPr>
          <p:cNvPr id="7" name="文本框 6">
            <a:extLst>
              <a:ext uri="{FF2B5EF4-FFF2-40B4-BE49-F238E27FC236}">
                <a16:creationId xmlns:a16="http://schemas.microsoft.com/office/drawing/2014/main" id="{B24F694B-F0D9-4BD2-A5FD-02C00D661010}"/>
              </a:ext>
            </a:extLst>
          </p:cNvPr>
          <p:cNvSpPr txBox="1"/>
          <p:nvPr/>
        </p:nvSpPr>
        <p:spPr>
          <a:xfrm>
            <a:off x="419100" y="1333500"/>
            <a:ext cx="17449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面对甲方某些不确定的需求，我们手绘了管理系统的</a:t>
            </a:r>
            <a:r>
              <a:rPr kumimoji="0" lang="en-US" altLang="zh-CN"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demo</a:t>
            </a: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来供甲方选择确认：</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267B5060-AF1D-4FC2-ABDC-850426368DCD}"/>
              </a:ext>
            </a:extLst>
          </p:cNvPr>
          <p:cNvSpPr txBox="1"/>
          <p:nvPr/>
        </p:nvSpPr>
        <p:spPr>
          <a:xfrm>
            <a:off x="9893408" y="5143500"/>
            <a:ext cx="7239000" cy="707886"/>
          </a:xfrm>
          <a:prstGeom prst="rect">
            <a:avLst/>
          </a:prstGeom>
          <a:noFill/>
        </p:spPr>
        <p:txBody>
          <a:bodyPr wrap="square">
            <a:spAutoFit/>
          </a:bodyPr>
          <a:lstStyle/>
          <a:p>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手绘原型</a:t>
            </a:r>
            <a:r>
              <a:rPr kumimoji="0" lang="en-US" altLang="zh-CN"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-PC</a:t>
            </a: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应用</a:t>
            </a:r>
            <a:r>
              <a:rPr kumimoji="0" lang="en-US" altLang="zh-CN"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a:t>
            </a: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管理员页面</a:t>
            </a:r>
            <a:endParaRPr lang="zh-CN" altLang="en-US" dirty="0"/>
          </a:p>
        </p:txBody>
      </p:sp>
    </p:spTree>
    <p:extLst>
      <p:ext uri="{BB962C8B-B14F-4D97-AF65-F5344CB8AC3E}">
        <p14:creationId xmlns:p14="http://schemas.microsoft.com/office/powerpoint/2010/main" val="3421066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37">
            <a:extLst>
              <a:ext uri="{FF2B5EF4-FFF2-40B4-BE49-F238E27FC236}">
                <a16:creationId xmlns:a16="http://schemas.microsoft.com/office/drawing/2014/main" id="{B1DF6245-02BA-6D6A-4A5D-AE75B1C82325}"/>
              </a:ext>
            </a:extLst>
          </p:cNvPr>
          <p:cNvSpPr txBox="1"/>
          <p:nvPr/>
        </p:nvSpPr>
        <p:spPr>
          <a:xfrm>
            <a:off x="557036" y="227309"/>
            <a:ext cx="5843764"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3.2.1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原型过程</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pic>
        <p:nvPicPr>
          <p:cNvPr id="6" name="图片 5">
            <a:extLst>
              <a:ext uri="{FF2B5EF4-FFF2-40B4-BE49-F238E27FC236}">
                <a16:creationId xmlns:a16="http://schemas.microsoft.com/office/drawing/2014/main" id="{160F35C7-5746-48D2-92AB-793B97104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00" y="106268"/>
            <a:ext cx="7086600" cy="10074463"/>
          </a:xfrm>
          <a:prstGeom prst="rect">
            <a:avLst/>
          </a:prstGeom>
        </p:spPr>
      </p:pic>
      <p:sp>
        <p:nvSpPr>
          <p:cNvPr id="11" name="文本框 10">
            <a:extLst>
              <a:ext uri="{FF2B5EF4-FFF2-40B4-BE49-F238E27FC236}">
                <a16:creationId xmlns:a16="http://schemas.microsoft.com/office/drawing/2014/main" id="{775E2C77-37F5-45F0-901E-5F555B3389E8}"/>
              </a:ext>
            </a:extLst>
          </p:cNvPr>
          <p:cNvSpPr txBox="1"/>
          <p:nvPr/>
        </p:nvSpPr>
        <p:spPr>
          <a:xfrm>
            <a:off x="1676400" y="5143499"/>
            <a:ext cx="9144000" cy="707886"/>
          </a:xfrm>
          <a:prstGeom prst="rect">
            <a:avLst/>
          </a:prstGeom>
          <a:noFill/>
        </p:spPr>
        <p:txBody>
          <a:bodyPr wrap="square">
            <a:spAutoFit/>
          </a:bodyPr>
          <a:lstStyle/>
          <a:p>
            <a:r>
              <a:rPr lang="zh-CN" altLang="en-US" sz="4000" dirty="0"/>
              <a:t>手绘原型-手机app-学生用户</a:t>
            </a:r>
          </a:p>
        </p:txBody>
      </p:sp>
    </p:spTree>
    <p:extLst>
      <p:ext uri="{BB962C8B-B14F-4D97-AF65-F5344CB8AC3E}">
        <p14:creationId xmlns:p14="http://schemas.microsoft.com/office/powerpoint/2010/main" val="2149041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a:extLst>
              <a:ext uri="{FF2B5EF4-FFF2-40B4-BE49-F238E27FC236}">
                <a16:creationId xmlns:a16="http://schemas.microsoft.com/office/drawing/2014/main" id="{8946B76B-43DA-4807-BAC4-0019D0321E49}"/>
              </a:ext>
            </a:extLst>
          </p:cNvPr>
          <p:cNvSpPr txBox="1"/>
          <p:nvPr/>
        </p:nvSpPr>
        <p:spPr>
          <a:xfrm>
            <a:off x="557036" y="227308"/>
            <a:ext cx="3051683" cy="859210"/>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lang="en-US" altLang="zh-CN" sz="5600" dirty="0">
                <a:solidFill>
                  <a:srgbClr val="000000"/>
                </a:solidFill>
                <a:latin typeface="Calibri"/>
                <a:ea typeface="思源黑体-超粗体 Bold"/>
              </a:rPr>
              <a:t>3.3 </a:t>
            </a:r>
            <a:r>
              <a:rPr lang="zh-CN" altLang="en-US" sz="5600" dirty="0">
                <a:solidFill>
                  <a:srgbClr val="000000"/>
                </a:solidFill>
                <a:latin typeface="Calibri"/>
                <a:ea typeface="思源黑体-超粗体 Bold"/>
              </a:rPr>
              <a:t>结果</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10" name="文本框 9">
            <a:extLst>
              <a:ext uri="{FF2B5EF4-FFF2-40B4-BE49-F238E27FC236}">
                <a16:creationId xmlns:a16="http://schemas.microsoft.com/office/drawing/2014/main" id="{9E91ACDB-574F-4BA4-B5D9-B6A5D1D5FB4F}"/>
              </a:ext>
            </a:extLst>
          </p:cNvPr>
          <p:cNvSpPr txBox="1"/>
          <p:nvPr/>
        </p:nvSpPr>
        <p:spPr>
          <a:xfrm>
            <a:off x="419100" y="1333500"/>
            <a:ext cx="17449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在综合利用面谈法和原型法进行需求分析后，我们获取到以下需求：</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63885B3A-DD41-4D6B-843C-1EEB899717C0}"/>
              </a:ext>
            </a:extLst>
          </p:cNvPr>
          <p:cNvPicPr>
            <a:picLocks noChangeAspect="1"/>
          </p:cNvPicPr>
          <p:nvPr/>
        </p:nvPicPr>
        <p:blipFill>
          <a:blip r:embed="rId2"/>
          <a:stretch>
            <a:fillRect/>
          </a:stretch>
        </p:blipFill>
        <p:spPr>
          <a:xfrm>
            <a:off x="1447800" y="2041386"/>
            <a:ext cx="14753468" cy="8075987"/>
          </a:xfrm>
          <a:prstGeom prst="rect">
            <a:avLst/>
          </a:prstGeom>
        </p:spPr>
      </p:pic>
    </p:spTree>
    <p:extLst>
      <p:ext uri="{BB962C8B-B14F-4D97-AF65-F5344CB8AC3E}">
        <p14:creationId xmlns:p14="http://schemas.microsoft.com/office/powerpoint/2010/main" val="333759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a:extLst>
              <a:ext uri="{FF2B5EF4-FFF2-40B4-BE49-F238E27FC236}">
                <a16:creationId xmlns:a16="http://schemas.microsoft.com/office/drawing/2014/main" id="{8946B76B-43DA-4807-BAC4-0019D0321E49}"/>
              </a:ext>
            </a:extLst>
          </p:cNvPr>
          <p:cNvSpPr txBox="1"/>
          <p:nvPr/>
        </p:nvSpPr>
        <p:spPr>
          <a:xfrm>
            <a:off x="557036" y="227308"/>
            <a:ext cx="3051683" cy="859210"/>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3.3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结果</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10" name="文本框 9">
            <a:extLst>
              <a:ext uri="{FF2B5EF4-FFF2-40B4-BE49-F238E27FC236}">
                <a16:creationId xmlns:a16="http://schemas.microsoft.com/office/drawing/2014/main" id="{9E91ACDB-574F-4BA4-B5D9-B6A5D1D5FB4F}"/>
              </a:ext>
            </a:extLst>
          </p:cNvPr>
          <p:cNvSpPr txBox="1"/>
          <p:nvPr/>
        </p:nvSpPr>
        <p:spPr>
          <a:xfrm>
            <a:off x="419100" y="1333500"/>
            <a:ext cx="17449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在综合利用面谈法和原型法进行需求分析后，我们获取到以下需求：</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A72764AF-156F-4145-88AD-02848FDB8A59}"/>
              </a:ext>
            </a:extLst>
          </p:cNvPr>
          <p:cNvPicPr>
            <a:picLocks noChangeAspect="1"/>
          </p:cNvPicPr>
          <p:nvPr/>
        </p:nvPicPr>
        <p:blipFill>
          <a:blip r:embed="rId2"/>
          <a:stretch>
            <a:fillRect/>
          </a:stretch>
        </p:blipFill>
        <p:spPr>
          <a:xfrm>
            <a:off x="1767266" y="1963686"/>
            <a:ext cx="14753468" cy="8075987"/>
          </a:xfrm>
          <a:prstGeom prst="rect">
            <a:avLst/>
          </a:prstGeom>
        </p:spPr>
      </p:pic>
    </p:spTree>
    <p:extLst>
      <p:ext uri="{BB962C8B-B14F-4D97-AF65-F5344CB8AC3E}">
        <p14:creationId xmlns:p14="http://schemas.microsoft.com/office/powerpoint/2010/main" val="424328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a:extLst>
              <a:ext uri="{FF2B5EF4-FFF2-40B4-BE49-F238E27FC236}">
                <a16:creationId xmlns:a16="http://schemas.microsoft.com/office/drawing/2014/main" id="{8946B76B-43DA-4807-BAC4-0019D0321E49}"/>
              </a:ext>
            </a:extLst>
          </p:cNvPr>
          <p:cNvSpPr txBox="1"/>
          <p:nvPr/>
        </p:nvSpPr>
        <p:spPr>
          <a:xfrm>
            <a:off x="557036" y="227308"/>
            <a:ext cx="3051683" cy="859210"/>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3.3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结果</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10" name="文本框 9">
            <a:extLst>
              <a:ext uri="{FF2B5EF4-FFF2-40B4-BE49-F238E27FC236}">
                <a16:creationId xmlns:a16="http://schemas.microsoft.com/office/drawing/2014/main" id="{9E91ACDB-574F-4BA4-B5D9-B6A5D1D5FB4F}"/>
              </a:ext>
            </a:extLst>
          </p:cNvPr>
          <p:cNvSpPr txBox="1"/>
          <p:nvPr/>
        </p:nvSpPr>
        <p:spPr>
          <a:xfrm>
            <a:off x="419100" y="1333500"/>
            <a:ext cx="17449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在综合利用面谈法和原型法进行需求分析后，我们获取到以下需求：</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FE21EBA2-845C-4722-AB67-C0FD42801156}"/>
              </a:ext>
            </a:extLst>
          </p:cNvPr>
          <p:cNvPicPr>
            <a:picLocks noChangeAspect="1"/>
          </p:cNvPicPr>
          <p:nvPr/>
        </p:nvPicPr>
        <p:blipFill>
          <a:blip r:embed="rId2"/>
          <a:stretch>
            <a:fillRect/>
          </a:stretch>
        </p:blipFill>
        <p:spPr>
          <a:xfrm>
            <a:off x="1806386" y="2056239"/>
            <a:ext cx="14675228" cy="8033159"/>
          </a:xfrm>
          <a:prstGeom prst="rect">
            <a:avLst/>
          </a:prstGeom>
        </p:spPr>
      </p:pic>
    </p:spTree>
    <p:extLst>
      <p:ext uri="{BB962C8B-B14F-4D97-AF65-F5344CB8AC3E}">
        <p14:creationId xmlns:p14="http://schemas.microsoft.com/office/powerpoint/2010/main" val="2740773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10098" y="1809724"/>
            <a:ext cx="11804079" cy="7967753"/>
          </a:xfrm>
          <a:prstGeom prst="rect">
            <a:avLst/>
          </a:prstGeom>
        </p:spPr>
      </p:pic>
      <p:grpSp>
        <p:nvGrpSpPr>
          <p:cNvPr id="3" name="Group 3"/>
          <p:cNvGrpSpPr/>
          <p:nvPr/>
        </p:nvGrpSpPr>
        <p:grpSpPr>
          <a:xfrm>
            <a:off x="1273823" y="2705100"/>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8502252" y="4222235"/>
            <a:ext cx="5045627" cy="1474763"/>
          </a:xfrm>
          <a:prstGeom prst="rect">
            <a:avLst/>
          </a:prstGeom>
        </p:spPr>
        <p:txBody>
          <a:bodyPr wrap="square" lIns="0" tIns="0" rIns="0" bIns="0" rtlCol="0" anchor="t">
            <a:spAutoFit/>
          </a:bodyPr>
          <a:lstStyle/>
          <a:p>
            <a:pPr marL="0" marR="0" lvl="0" indent="0" algn="l" defTabSz="914400" rtl="0" eaLnBrk="1" fontAlgn="auto" latinLnBrk="0" hangingPunct="1">
              <a:lnSpc>
                <a:spcPts val="12319"/>
              </a:lnSpc>
              <a:spcBef>
                <a:spcPts val="0"/>
              </a:spcBef>
              <a:spcAft>
                <a:spcPts val="0"/>
              </a:spcAft>
              <a:buClrTx/>
              <a:buSzTx/>
              <a:buFontTx/>
              <a:buNone/>
              <a:tabLst/>
              <a:defRPr/>
            </a:pPr>
            <a:r>
              <a:rPr kumimoji="0" lang="zh-CN" altLang="en-US" sz="8799" b="0" i="0" u="none" strike="noStrike" kern="1200" cap="none" spc="0" normalizeH="0" baseline="0" noProof="0" dirty="0">
                <a:ln>
                  <a:noFill/>
                </a:ln>
                <a:solidFill>
                  <a:srgbClr val="284EFF"/>
                </a:solidFill>
                <a:effectLst/>
                <a:uLnTx/>
                <a:uFillTx/>
                <a:latin typeface="Calibri"/>
                <a:ea typeface="思源黑体-超粗体"/>
                <a:cs typeface="+mn-cs"/>
              </a:rPr>
              <a:t>需求文档</a:t>
            </a:r>
            <a:endParaRPr kumimoji="0" lang="en-US" sz="8799" b="0" i="0" u="none" strike="noStrike" kern="1200" cap="none" spc="0" normalizeH="0" baseline="0" noProof="0" dirty="0">
              <a:ln>
                <a:noFill/>
              </a:ln>
              <a:solidFill>
                <a:srgbClr val="284EFF"/>
              </a:solidFill>
              <a:effectLst/>
              <a:uLnTx/>
              <a:uFillTx/>
              <a:latin typeface="Calibri"/>
              <a:ea typeface="思源黑体-超粗体"/>
              <a:cs typeface="+mn-cs"/>
            </a:endParaRPr>
          </a:p>
        </p:txBody>
      </p:sp>
      <p:sp>
        <p:nvSpPr>
          <p:cNvPr id="7" name="TextBox 7"/>
          <p:cNvSpPr txBox="1"/>
          <p:nvPr/>
        </p:nvSpPr>
        <p:spPr>
          <a:xfrm>
            <a:off x="77252" y="3631272"/>
            <a:ext cx="6174380" cy="4131452"/>
          </a:xfrm>
          <a:prstGeom prst="rect">
            <a:avLst/>
          </a:prstGeom>
        </p:spPr>
        <p:txBody>
          <a:bodyPr wrap="square" lIns="0" tIns="0" rIns="0" bIns="0" rtlCol="0" anchor="t">
            <a:spAutoFit/>
          </a:bodyPr>
          <a:lstStyle/>
          <a:p>
            <a:pPr marL="0" marR="0" lvl="0" indent="0" algn="l" defTabSz="914400" rtl="0" eaLnBrk="1" fontAlgn="auto" latinLnBrk="0" hangingPunct="1">
              <a:lnSpc>
                <a:spcPts val="34999"/>
              </a:lnSpc>
              <a:spcBef>
                <a:spcPts val="0"/>
              </a:spcBef>
              <a:spcAft>
                <a:spcPts val="0"/>
              </a:spcAft>
              <a:buClrTx/>
              <a:buSzTx/>
              <a:buFontTx/>
              <a:buNone/>
              <a:tabLst/>
              <a:defRPr/>
            </a:pPr>
            <a:r>
              <a:rPr kumimoji="0" lang="en-US" sz="24999" b="0" i="0" u="none" strike="noStrike" kern="1200" cap="none" spc="0" normalizeH="0" baseline="0" noProof="0" dirty="0">
                <a:ln>
                  <a:noFill/>
                </a:ln>
                <a:solidFill>
                  <a:srgbClr val="284EFF"/>
                </a:solidFill>
                <a:effectLst/>
                <a:uLnTx/>
                <a:uFillTx/>
                <a:latin typeface="思源黑体-超粗体"/>
                <a:ea typeface="+mn-ea"/>
                <a:cs typeface="+mn-cs"/>
              </a:rPr>
              <a:t>04</a:t>
            </a: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3"/>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3"/>
            <a:srcRect l="25279"/>
            <a:stretch>
              <a:fillRect/>
            </a:stretch>
          </p:blipFill>
          <p:spPr>
            <a:xfrm>
              <a:off x="6342635" y="0"/>
              <a:ext cx="5001299" cy="351399"/>
            </a:xfrm>
            <a:prstGeom prst="rect">
              <a:avLst/>
            </a:prstGeom>
          </p:spPr>
        </p:pic>
      </p:grpSp>
    </p:spTree>
    <p:extLst>
      <p:ext uri="{BB962C8B-B14F-4D97-AF65-F5344CB8AC3E}">
        <p14:creationId xmlns:p14="http://schemas.microsoft.com/office/powerpoint/2010/main" val="4293872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BFAD6E-220C-4A2F-BBB1-0126549A8704}"/>
              </a:ext>
            </a:extLst>
          </p:cNvPr>
          <p:cNvPicPr>
            <a:picLocks noChangeAspect="1"/>
          </p:cNvPicPr>
          <p:nvPr/>
        </p:nvPicPr>
        <p:blipFill>
          <a:blip r:embed="rId2"/>
          <a:stretch>
            <a:fillRect/>
          </a:stretch>
        </p:blipFill>
        <p:spPr>
          <a:xfrm>
            <a:off x="17434" y="152400"/>
            <a:ext cx="18270566" cy="9982200"/>
          </a:xfrm>
          <a:prstGeom prst="rect">
            <a:avLst/>
          </a:prstGeom>
        </p:spPr>
      </p:pic>
    </p:spTree>
    <p:extLst>
      <p:ext uri="{BB962C8B-B14F-4D97-AF65-F5344CB8AC3E}">
        <p14:creationId xmlns:p14="http://schemas.microsoft.com/office/powerpoint/2010/main" val="383252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4F352E4-C415-4945-BBC8-32B72D4A130D}"/>
              </a:ext>
            </a:extLst>
          </p:cNvPr>
          <p:cNvPicPr>
            <a:picLocks noChangeAspect="1"/>
          </p:cNvPicPr>
          <p:nvPr/>
        </p:nvPicPr>
        <p:blipFill>
          <a:blip r:embed="rId2"/>
          <a:stretch>
            <a:fillRect/>
          </a:stretch>
        </p:blipFill>
        <p:spPr>
          <a:xfrm>
            <a:off x="0" y="147637"/>
            <a:ext cx="18288000" cy="9991725"/>
          </a:xfrm>
          <a:prstGeom prst="rect">
            <a:avLst/>
          </a:prstGeom>
        </p:spPr>
      </p:pic>
    </p:spTree>
    <p:extLst>
      <p:ext uri="{BB962C8B-B14F-4D97-AF65-F5344CB8AC3E}">
        <p14:creationId xmlns:p14="http://schemas.microsoft.com/office/powerpoint/2010/main" val="72012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68F348-5F4B-4F86-A163-F9FF10F5B950}"/>
              </a:ext>
            </a:extLst>
          </p:cNvPr>
          <p:cNvPicPr>
            <a:picLocks noChangeAspect="1"/>
          </p:cNvPicPr>
          <p:nvPr/>
        </p:nvPicPr>
        <p:blipFill>
          <a:blip r:embed="rId2"/>
          <a:stretch>
            <a:fillRect/>
          </a:stretch>
        </p:blipFill>
        <p:spPr>
          <a:xfrm>
            <a:off x="-8206" y="146356"/>
            <a:ext cx="18292689" cy="9994287"/>
          </a:xfrm>
          <a:prstGeom prst="rect">
            <a:avLst/>
          </a:prstGeom>
        </p:spPr>
      </p:pic>
    </p:spTree>
    <p:extLst>
      <p:ext uri="{BB962C8B-B14F-4D97-AF65-F5344CB8AC3E}">
        <p14:creationId xmlns:p14="http://schemas.microsoft.com/office/powerpoint/2010/main" val="3133696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EE817D-A4A5-4A7B-8BF6-54EE39A3A8E6}"/>
              </a:ext>
            </a:extLst>
          </p:cNvPr>
          <p:cNvPicPr>
            <a:picLocks noChangeAspect="1"/>
          </p:cNvPicPr>
          <p:nvPr/>
        </p:nvPicPr>
        <p:blipFill>
          <a:blip r:embed="rId2"/>
          <a:stretch>
            <a:fillRect/>
          </a:stretch>
        </p:blipFill>
        <p:spPr>
          <a:xfrm>
            <a:off x="0" y="147637"/>
            <a:ext cx="18288000" cy="9991725"/>
          </a:xfrm>
          <a:prstGeom prst="rect">
            <a:avLst/>
          </a:prstGeom>
        </p:spPr>
      </p:pic>
    </p:spTree>
    <p:extLst>
      <p:ext uri="{BB962C8B-B14F-4D97-AF65-F5344CB8AC3E}">
        <p14:creationId xmlns:p14="http://schemas.microsoft.com/office/powerpoint/2010/main" val="257520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10098" y="1809724"/>
            <a:ext cx="11804079" cy="7967753"/>
          </a:xfrm>
          <a:prstGeom prst="rect">
            <a:avLst/>
          </a:prstGeom>
        </p:spPr>
      </p:pic>
      <p:grpSp>
        <p:nvGrpSpPr>
          <p:cNvPr id="3" name="Group 3"/>
          <p:cNvGrpSpPr/>
          <p:nvPr/>
        </p:nvGrpSpPr>
        <p:grpSpPr>
          <a:xfrm>
            <a:off x="1273823" y="2705100"/>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6990743" y="4254878"/>
            <a:ext cx="9390864" cy="1500506"/>
          </a:xfrm>
          <a:prstGeom prst="rect">
            <a:avLst/>
          </a:prstGeom>
        </p:spPr>
        <p:txBody>
          <a:bodyPr lIns="0" tIns="0" rIns="0" bIns="0" rtlCol="0" anchor="t">
            <a:spAutoFit/>
          </a:bodyPr>
          <a:lstStyle/>
          <a:p>
            <a:pPr>
              <a:lnSpc>
                <a:spcPts val="12319"/>
              </a:lnSpc>
            </a:pPr>
            <a:r>
              <a:rPr lang="zh-CN" altLang="en-US" sz="8799" dirty="0">
                <a:solidFill>
                  <a:srgbClr val="284EFF"/>
                </a:solidFill>
                <a:ea typeface="思源黑体-超粗体"/>
              </a:rPr>
              <a:t>项目前景和范围</a:t>
            </a:r>
            <a:endParaRPr lang="en-US" sz="8799" dirty="0">
              <a:solidFill>
                <a:srgbClr val="284EFF"/>
              </a:solidFill>
              <a:ea typeface="思源黑体-超粗体"/>
            </a:endParaRPr>
          </a:p>
        </p:txBody>
      </p:sp>
      <p:sp>
        <p:nvSpPr>
          <p:cNvPr id="7" name="TextBox 7"/>
          <p:cNvSpPr txBox="1"/>
          <p:nvPr/>
        </p:nvSpPr>
        <p:spPr>
          <a:xfrm>
            <a:off x="77252" y="3631272"/>
            <a:ext cx="6174380" cy="4131452"/>
          </a:xfrm>
          <a:prstGeom prst="rect">
            <a:avLst/>
          </a:prstGeom>
        </p:spPr>
        <p:txBody>
          <a:bodyPr wrap="square" lIns="0" tIns="0" rIns="0" bIns="0" rtlCol="0" anchor="t">
            <a:spAutoFit/>
          </a:bodyPr>
          <a:lstStyle/>
          <a:p>
            <a:pPr>
              <a:lnSpc>
                <a:spcPts val="34999"/>
              </a:lnSpc>
            </a:pPr>
            <a:r>
              <a:rPr lang="en-US" sz="24999" dirty="0">
                <a:solidFill>
                  <a:srgbClr val="284EFF"/>
                </a:solidFill>
                <a:latin typeface="思源黑体-超粗体"/>
              </a:rPr>
              <a:t>01</a:t>
            </a:r>
          </a:p>
        </p:txBody>
      </p:sp>
      <p:grpSp>
        <p:nvGrpSpPr>
          <p:cNvPr id="9" name="Group 9"/>
          <p:cNvGrpSpPr/>
          <p:nvPr/>
        </p:nvGrpSpPr>
        <p:grpSpPr>
          <a:xfrm>
            <a:off x="6915416" y="6746621"/>
            <a:ext cx="8507951" cy="263549"/>
            <a:chOff x="0" y="0"/>
            <a:chExt cx="11343935" cy="351399"/>
          </a:xfrm>
        </p:grpSpPr>
        <p:pic>
          <p:nvPicPr>
            <p:cNvPr id="10" name="Picture 10"/>
            <p:cNvPicPr>
              <a:picLocks noChangeAspect="1"/>
            </p:cNvPicPr>
            <p:nvPr/>
          </p:nvPicPr>
          <p:blipFill>
            <a:blip r:embed="rId3"/>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3"/>
            <a:srcRect l="25279"/>
            <a:stretch>
              <a:fillRect/>
            </a:stretch>
          </p:blipFill>
          <p:spPr>
            <a:xfrm>
              <a:off x="6342635" y="0"/>
              <a:ext cx="5001299" cy="351399"/>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899D05-6217-4193-BD4B-E58748A4F609}"/>
              </a:ext>
            </a:extLst>
          </p:cNvPr>
          <p:cNvPicPr>
            <a:picLocks noChangeAspect="1"/>
          </p:cNvPicPr>
          <p:nvPr/>
        </p:nvPicPr>
        <p:blipFill>
          <a:blip r:embed="rId2"/>
          <a:stretch>
            <a:fillRect/>
          </a:stretch>
        </p:blipFill>
        <p:spPr>
          <a:xfrm>
            <a:off x="0" y="114300"/>
            <a:ext cx="18288000" cy="9991725"/>
          </a:xfrm>
          <a:prstGeom prst="rect">
            <a:avLst/>
          </a:prstGeom>
        </p:spPr>
      </p:pic>
    </p:spTree>
    <p:extLst>
      <p:ext uri="{BB962C8B-B14F-4D97-AF65-F5344CB8AC3E}">
        <p14:creationId xmlns:p14="http://schemas.microsoft.com/office/powerpoint/2010/main" val="128260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ECFF30-31DC-4A53-A4F0-6C4311DE19F6}"/>
              </a:ext>
            </a:extLst>
          </p:cNvPr>
          <p:cNvPicPr>
            <a:picLocks noChangeAspect="1"/>
          </p:cNvPicPr>
          <p:nvPr/>
        </p:nvPicPr>
        <p:blipFill>
          <a:blip r:embed="rId2"/>
          <a:stretch>
            <a:fillRect/>
          </a:stretch>
        </p:blipFill>
        <p:spPr>
          <a:xfrm>
            <a:off x="8206" y="11137"/>
            <a:ext cx="18319916" cy="10009163"/>
          </a:xfrm>
          <a:prstGeom prst="rect">
            <a:avLst/>
          </a:prstGeom>
        </p:spPr>
      </p:pic>
    </p:spTree>
    <p:extLst>
      <p:ext uri="{BB962C8B-B14F-4D97-AF65-F5344CB8AC3E}">
        <p14:creationId xmlns:p14="http://schemas.microsoft.com/office/powerpoint/2010/main" val="368594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61537" y="-631735"/>
            <a:ext cx="11564927" cy="11550471"/>
          </a:xfrm>
          <a:prstGeom prst="rect">
            <a:avLst/>
          </a:prstGeom>
        </p:spPr>
      </p:pic>
      <p:pic>
        <p:nvPicPr>
          <p:cNvPr id="3" name="Picture 3"/>
          <p:cNvPicPr>
            <a:picLocks noChangeAspect="1"/>
          </p:cNvPicPr>
          <p:nvPr/>
        </p:nvPicPr>
        <p:blipFill>
          <a:blip r:embed="rId3"/>
          <a:srcRect/>
          <a:stretch>
            <a:fillRect/>
          </a:stretch>
        </p:blipFill>
        <p:spPr>
          <a:xfrm>
            <a:off x="5368447" y="1372666"/>
            <a:ext cx="7551107" cy="7541668"/>
          </a:xfrm>
          <a:prstGeom prst="rect">
            <a:avLst/>
          </a:prstGeom>
        </p:spPr>
      </p:pic>
      <p:pic>
        <p:nvPicPr>
          <p:cNvPr id="4" name="Picture 4"/>
          <p:cNvPicPr>
            <a:picLocks noChangeAspect="1"/>
          </p:cNvPicPr>
          <p:nvPr/>
        </p:nvPicPr>
        <p:blipFill>
          <a:blip r:embed="rId2"/>
          <a:srcRect/>
          <a:stretch>
            <a:fillRect/>
          </a:stretch>
        </p:blipFill>
        <p:spPr>
          <a:xfrm>
            <a:off x="5712843" y="1716632"/>
            <a:ext cx="6862314" cy="6853736"/>
          </a:xfrm>
          <a:prstGeom prst="rect">
            <a:avLst/>
          </a:prstGeom>
        </p:spPr>
      </p:pic>
      <p:sp>
        <p:nvSpPr>
          <p:cNvPr id="5" name="TextBox 5"/>
          <p:cNvSpPr txBox="1"/>
          <p:nvPr/>
        </p:nvSpPr>
        <p:spPr>
          <a:xfrm>
            <a:off x="572072" y="3816985"/>
            <a:ext cx="17143856" cy="1783714"/>
          </a:xfrm>
          <a:prstGeom prst="rect">
            <a:avLst/>
          </a:prstGeom>
        </p:spPr>
        <p:txBody>
          <a:bodyPr lIns="0" tIns="0" rIns="0" bIns="0" rtlCol="0" anchor="t">
            <a:spAutoFit/>
          </a:bodyPr>
          <a:lstStyle/>
          <a:p>
            <a:pPr algn="ctr">
              <a:lnSpc>
                <a:spcPts val="14560"/>
              </a:lnSpc>
            </a:pPr>
            <a:r>
              <a:rPr lang="en-US" sz="10400" spc="1560">
                <a:solidFill>
                  <a:srgbClr val="284EFF"/>
                </a:solidFill>
                <a:latin typeface="思源黑体-超粗体"/>
              </a:rPr>
              <a:t>THANK YOU</a:t>
            </a:r>
          </a:p>
        </p:txBody>
      </p:sp>
      <p:sp>
        <p:nvSpPr>
          <p:cNvPr id="8" name="TextBox 8"/>
          <p:cNvSpPr txBox="1"/>
          <p:nvPr/>
        </p:nvSpPr>
        <p:spPr>
          <a:xfrm>
            <a:off x="10444772" y="7407871"/>
            <a:ext cx="2221825" cy="306705"/>
          </a:xfrm>
          <a:prstGeom prst="rect">
            <a:avLst/>
          </a:prstGeom>
        </p:spPr>
        <p:txBody>
          <a:bodyPr lIns="0" tIns="0" rIns="0" bIns="0" rtlCol="0" anchor="t">
            <a:spAutoFit/>
          </a:bodyPr>
          <a:lstStyle/>
          <a:p>
            <a:pPr>
              <a:lnSpc>
                <a:spcPts val="2520"/>
              </a:lnSpc>
            </a:pPr>
            <a:r>
              <a:rPr lang="en-US" sz="1800" spc="162" dirty="0">
                <a:solidFill>
                  <a:srgbClr val="284EFF"/>
                </a:solidFill>
                <a:latin typeface="思源黑体-超粗体"/>
              </a:rPr>
              <a:t>Date:2023/3/17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srcRect/>
          <a:stretch>
            <a:fillRect/>
          </a:stretch>
        </p:blipFill>
        <p:spPr>
          <a:xfrm>
            <a:off x="14706600" y="-1008439"/>
            <a:ext cx="3291240" cy="3287126"/>
          </a:xfrm>
          <a:prstGeom prst="rect">
            <a:avLst/>
          </a:prstGeom>
        </p:spPr>
      </p:pic>
      <p:sp>
        <p:nvSpPr>
          <p:cNvPr id="29" name="TextBox 29"/>
          <p:cNvSpPr txBox="1"/>
          <p:nvPr/>
        </p:nvSpPr>
        <p:spPr>
          <a:xfrm>
            <a:off x="609600" y="635124"/>
            <a:ext cx="4143808"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1.1 </a:t>
            </a:r>
            <a:r>
              <a:rPr lang="zh-CN" altLang="en-US" sz="5600" dirty="0">
                <a:solidFill>
                  <a:srgbClr val="000000"/>
                </a:solidFill>
                <a:ea typeface="思源黑体-超粗体 Bold"/>
              </a:rPr>
              <a:t>项目前景</a:t>
            </a:r>
            <a:endParaRPr lang="en-US" sz="5600" dirty="0">
              <a:solidFill>
                <a:srgbClr val="000000"/>
              </a:solidFill>
              <a:ea typeface="思源黑体-超粗体 Bold"/>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algn="r">
              <a:lnSpc>
                <a:spcPts val="1960"/>
              </a:lnSpc>
            </a:pPr>
            <a:r>
              <a:rPr lang="en-US" sz="1400">
                <a:solidFill>
                  <a:srgbClr val="000000"/>
                </a:solidFill>
                <a:latin typeface="思源黑体-超粗体"/>
              </a:rPr>
              <a:t>08</a:t>
            </a:r>
          </a:p>
        </p:txBody>
      </p:sp>
      <p:sp>
        <p:nvSpPr>
          <p:cNvPr id="11" name="文本框 10">
            <a:extLst>
              <a:ext uri="{FF2B5EF4-FFF2-40B4-BE49-F238E27FC236}">
                <a16:creationId xmlns:a16="http://schemas.microsoft.com/office/drawing/2014/main" id="{B5C3156A-DF5A-BC82-A08A-FDBC9D5CFA7E}"/>
              </a:ext>
            </a:extLst>
          </p:cNvPr>
          <p:cNvSpPr txBox="1"/>
          <p:nvPr/>
        </p:nvSpPr>
        <p:spPr>
          <a:xfrm>
            <a:off x="2198156" y="2552700"/>
            <a:ext cx="13891687" cy="7514045"/>
          </a:xfrm>
          <a:prstGeom prst="rect">
            <a:avLst/>
          </a:prstGeom>
          <a:noFill/>
        </p:spPr>
        <p:txBody>
          <a:bodyPr wrap="square" rtlCol="0">
            <a:spAutoFit/>
          </a:bodyPr>
          <a:lstStyle/>
          <a:p>
            <a:pPr algn="just">
              <a:lnSpc>
                <a:spcPct val="150000"/>
              </a:lnSpc>
            </a:pPr>
            <a:r>
              <a:rPr lang="en-US" altLang="zh-CN" sz="2400"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为全校师生提供功能完备的</a:t>
            </a:r>
            <a:r>
              <a:rPr lang="zh-CN" altLang="zh-CN" sz="2500" kern="100" dirty="0">
                <a:solidFill>
                  <a:srgbClr val="00B050"/>
                </a:solidFill>
                <a:effectLst/>
                <a:latin typeface="等线" panose="02010600030101010101" pitchFamily="2" charset="-122"/>
                <a:ea typeface="宋体" panose="02010600030101010101" pitchFamily="2" charset="-122"/>
                <a:cs typeface="Times New Roman" panose="02020603050405020304" pitchFamily="18" charset="0"/>
              </a:rPr>
              <a:t>教务管理系统</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，为学生提供课表查询，选课退课，成绩查询等功能，为老师提供学生信息管理，学生成绩录入等功能，有利于推进教学事务的数字化。</a:t>
            </a:r>
            <a:endParaRPr lang="en-US" altLang="zh-CN" sz="25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为全校师生提供功能完备的</a:t>
            </a:r>
            <a:r>
              <a:rPr lang="zh-CN" altLang="zh-CN" sz="2500" kern="100" dirty="0">
                <a:solidFill>
                  <a:srgbClr val="00B050"/>
                </a:solidFill>
                <a:effectLst/>
                <a:latin typeface="等线" panose="02010600030101010101" pitchFamily="2" charset="-122"/>
                <a:ea typeface="宋体" panose="02010600030101010101" pitchFamily="2" charset="-122"/>
                <a:cs typeface="Times New Roman" panose="02020603050405020304" pitchFamily="18" charset="0"/>
              </a:rPr>
              <a:t>校园事务管理系统</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，为全校学生提供请假销假，场地预约等功能，为相关管理者提供相应后台管理功能，能够大幅提高校园事务的处理效率，便利全校学生的校园生活。</a:t>
            </a:r>
            <a:endParaRPr lang="en-US" altLang="zh-CN" sz="25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为全校师生提供校园</a:t>
            </a:r>
            <a:r>
              <a:rPr lang="zh-CN" altLang="zh-CN" sz="2500" kern="100" dirty="0">
                <a:solidFill>
                  <a:srgbClr val="00B050"/>
                </a:solidFill>
                <a:effectLst/>
                <a:latin typeface="等线" panose="02010600030101010101" pitchFamily="2" charset="-122"/>
                <a:ea typeface="宋体" panose="02010600030101010101" pitchFamily="2" charset="-122"/>
                <a:cs typeface="Times New Roman" panose="02020603050405020304" pitchFamily="18" charset="0"/>
              </a:rPr>
              <a:t>实时状态监测系统</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，监测教室、实验室、图书馆等使用信息，有利于防止校园堵塞现象出现，提高使用者的时间利用效率与出行体验。</a:t>
            </a:r>
            <a:endParaRPr lang="en-US" altLang="zh-CN" sz="25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为全校学生</a:t>
            </a:r>
            <a:r>
              <a:rPr lang="zh-CN" altLang="zh-CN" sz="2500"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提供有效的教学资源</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，包含教学</a:t>
            </a: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PPT</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、教学视频、试卷、习题集等。</a:t>
            </a:r>
            <a:endParaRPr lang="en-US" altLang="zh-CN" sz="25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为全校学生</a:t>
            </a:r>
            <a:r>
              <a:rPr lang="zh-CN" altLang="zh-CN" sz="2500"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提供教学评价功能</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，对老师的教学工作进行评价，并合理地提出自己的建议</a:t>
            </a:r>
            <a:endParaRPr lang="en-US" altLang="zh-CN" sz="25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500" kern="100" dirty="0">
                <a:effectLst/>
                <a:latin typeface="等线" panose="02010600030101010101" pitchFamily="2" charset="-122"/>
                <a:ea typeface="宋体" panose="02010600030101010101" pitchFamily="2" charset="-122"/>
                <a:cs typeface="Times New Roman" panose="02020603050405020304" pitchFamily="18" charset="0"/>
              </a:rPr>
              <a:t>智慧校园数据管理系统能够帮助全校师生更加智能化地完成日常中的教学工作，有效地节省了学校对全校师生数据进行管理的时间。</a:t>
            </a:r>
            <a:endParaRPr lang="en-US" altLang="zh-CN" sz="25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endParaRPr lang="zh-CN" altLang="zh-CN" sz="25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endParaRPr lang="zh-CN" altLang="en-US" sz="2400" dirty="0"/>
          </a:p>
        </p:txBody>
      </p:sp>
      <p:sp>
        <p:nvSpPr>
          <p:cNvPr id="7" name="文本框 6">
            <a:extLst>
              <a:ext uri="{FF2B5EF4-FFF2-40B4-BE49-F238E27FC236}">
                <a16:creationId xmlns:a16="http://schemas.microsoft.com/office/drawing/2014/main" id="{497DDEA2-A390-49B8-AFB6-F8EC36C26CF4}"/>
              </a:ext>
            </a:extLst>
          </p:cNvPr>
          <p:cNvSpPr txBox="1"/>
          <p:nvPr/>
        </p:nvSpPr>
        <p:spPr>
          <a:xfrm>
            <a:off x="1447800" y="1838851"/>
            <a:ext cx="9144000" cy="646331"/>
          </a:xfrm>
          <a:prstGeom prst="rect">
            <a:avLst/>
          </a:prstGeom>
          <a:noFill/>
        </p:spPr>
        <p:txBody>
          <a:bodyPr wrap="square">
            <a:spAutoFit/>
          </a:bodyPr>
          <a:lstStyle/>
          <a:p>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1.1.1 </a:t>
            </a: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前景概述</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288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609600" y="635124"/>
            <a:ext cx="4143808"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1.1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项目前景</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7" name="文本框 6">
            <a:extLst>
              <a:ext uri="{FF2B5EF4-FFF2-40B4-BE49-F238E27FC236}">
                <a16:creationId xmlns:a16="http://schemas.microsoft.com/office/drawing/2014/main" id="{497DDEA2-A390-49B8-AFB6-F8EC36C26CF4}"/>
              </a:ext>
            </a:extLst>
          </p:cNvPr>
          <p:cNvSpPr txBox="1"/>
          <p:nvPr/>
        </p:nvSpPr>
        <p:spPr>
          <a:xfrm>
            <a:off x="1447800" y="1838851"/>
            <a:ext cx="9144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1.1.2 </a:t>
            </a:r>
            <a:r>
              <a:rPr kumimoji="0" lang="zh-CN" altLang="en-US" sz="36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系统上下文图</a:t>
            </a:r>
            <a:endPar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 name="椭圆 1">
            <a:extLst>
              <a:ext uri="{FF2B5EF4-FFF2-40B4-BE49-F238E27FC236}">
                <a16:creationId xmlns:a16="http://schemas.microsoft.com/office/drawing/2014/main" id="{29A2382A-1431-46C9-BEEB-8E9593849213}"/>
              </a:ext>
            </a:extLst>
          </p:cNvPr>
          <p:cNvSpPr/>
          <p:nvPr/>
        </p:nvSpPr>
        <p:spPr>
          <a:xfrm>
            <a:off x="6928337" y="5334001"/>
            <a:ext cx="3276600" cy="198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智慧校园数据管理系统</a:t>
            </a:r>
          </a:p>
        </p:txBody>
      </p:sp>
      <p:sp>
        <p:nvSpPr>
          <p:cNvPr id="3" name="矩形 2">
            <a:extLst>
              <a:ext uri="{FF2B5EF4-FFF2-40B4-BE49-F238E27FC236}">
                <a16:creationId xmlns:a16="http://schemas.microsoft.com/office/drawing/2014/main" id="{E09E55F7-0626-4596-8FCD-37C7B1F63D61}"/>
              </a:ext>
            </a:extLst>
          </p:cNvPr>
          <p:cNvSpPr/>
          <p:nvPr/>
        </p:nvSpPr>
        <p:spPr>
          <a:xfrm>
            <a:off x="1564480" y="7620000"/>
            <a:ext cx="2247900" cy="8592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学生</a:t>
            </a:r>
          </a:p>
        </p:txBody>
      </p:sp>
      <p:sp>
        <p:nvSpPr>
          <p:cNvPr id="10" name="矩形 9">
            <a:extLst>
              <a:ext uri="{FF2B5EF4-FFF2-40B4-BE49-F238E27FC236}">
                <a16:creationId xmlns:a16="http://schemas.microsoft.com/office/drawing/2014/main" id="{968F2349-09C2-4EB9-A5DE-0E6A852DECBE}"/>
              </a:ext>
            </a:extLst>
          </p:cNvPr>
          <p:cNvSpPr/>
          <p:nvPr/>
        </p:nvSpPr>
        <p:spPr>
          <a:xfrm>
            <a:off x="13868400" y="7620000"/>
            <a:ext cx="2134515" cy="76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教师</a:t>
            </a:r>
          </a:p>
        </p:txBody>
      </p:sp>
      <p:sp>
        <p:nvSpPr>
          <p:cNvPr id="13" name="矩形 12">
            <a:extLst>
              <a:ext uri="{FF2B5EF4-FFF2-40B4-BE49-F238E27FC236}">
                <a16:creationId xmlns:a16="http://schemas.microsoft.com/office/drawing/2014/main" id="{34D5EE91-1A11-4222-83DC-E4F1296A2F51}"/>
              </a:ext>
            </a:extLst>
          </p:cNvPr>
          <p:cNvSpPr/>
          <p:nvPr/>
        </p:nvSpPr>
        <p:spPr>
          <a:xfrm>
            <a:off x="7245927" y="2162016"/>
            <a:ext cx="2660073" cy="771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管理人员</a:t>
            </a:r>
          </a:p>
        </p:txBody>
      </p:sp>
      <p:sp>
        <p:nvSpPr>
          <p:cNvPr id="21" name="弧形 20">
            <a:extLst>
              <a:ext uri="{FF2B5EF4-FFF2-40B4-BE49-F238E27FC236}">
                <a16:creationId xmlns:a16="http://schemas.microsoft.com/office/drawing/2014/main" id="{6FFA0F48-5EBB-4A6E-8B97-F8D53413EABE}"/>
              </a:ext>
            </a:extLst>
          </p:cNvPr>
          <p:cNvSpPr/>
          <p:nvPr/>
        </p:nvSpPr>
        <p:spPr>
          <a:xfrm rot="16865049">
            <a:off x="3165796" y="6128099"/>
            <a:ext cx="6377597" cy="6222303"/>
          </a:xfrm>
          <a:prstGeom prst="arc">
            <a:avLst>
              <a:gd name="adj1" fmla="val 17445764"/>
              <a:gd name="adj2" fmla="val 21591322"/>
            </a:avLst>
          </a:prstGeom>
          <a:ln w="22225">
            <a:headEnd type="arrow" w="lg" len="lg"/>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弧形 23">
            <a:extLst>
              <a:ext uri="{FF2B5EF4-FFF2-40B4-BE49-F238E27FC236}">
                <a16:creationId xmlns:a16="http://schemas.microsoft.com/office/drawing/2014/main" id="{E23D288A-C0CA-444D-A599-D59AB3E8A198}"/>
              </a:ext>
            </a:extLst>
          </p:cNvPr>
          <p:cNvSpPr/>
          <p:nvPr/>
        </p:nvSpPr>
        <p:spPr>
          <a:xfrm rot="6193632">
            <a:off x="1317341" y="2032349"/>
            <a:ext cx="6377597" cy="6222303"/>
          </a:xfrm>
          <a:prstGeom prst="arc">
            <a:avLst>
              <a:gd name="adj1" fmla="val 17345672"/>
              <a:gd name="adj2" fmla="val 21541720"/>
            </a:avLst>
          </a:prstGeom>
          <a:ln w="19050">
            <a:tailEnd type="arrow" w="lg" len="lg"/>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A4EC165B-444C-49A2-8BD6-294BF3ABF808}"/>
              </a:ext>
            </a:extLst>
          </p:cNvPr>
          <p:cNvCxnSpPr>
            <a:cxnSpLocks/>
            <a:stCxn id="3" idx="3"/>
          </p:cNvCxnSpPr>
          <p:nvPr/>
        </p:nvCxnSpPr>
        <p:spPr>
          <a:xfrm flipV="1">
            <a:off x="3812380" y="6629152"/>
            <a:ext cx="3115957" cy="1420453"/>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63B1983D-E1EB-4048-BE41-B99909211AF5}"/>
              </a:ext>
            </a:extLst>
          </p:cNvPr>
          <p:cNvSpPr txBox="1"/>
          <p:nvPr/>
        </p:nvSpPr>
        <p:spPr>
          <a:xfrm rot="20178757">
            <a:off x="4227682" y="6935183"/>
            <a:ext cx="2356337" cy="461665"/>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选课，教学评价</a:t>
            </a:r>
            <a:endParaRPr lang="zh-CN" altLang="en-US" sz="2400" dirty="0">
              <a:latin typeface="+mn-ea"/>
            </a:endParaRPr>
          </a:p>
        </p:txBody>
      </p:sp>
      <p:sp>
        <p:nvSpPr>
          <p:cNvPr id="32" name="文本框 31">
            <a:extLst>
              <a:ext uri="{FF2B5EF4-FFF2-40B4-BE49-F238E27FC236}">
                <a16:creationId xmlns:a16="http://schemas.microsoft.com/office/drawing/2014/main" id="{2AC840E7-B211-4D7C-86CF-0B9A7EBA7462}"/>
              </a:ext>
            </a:extLst>
          </p:cNvPr>
          <p:cNvSpPr txBox="1"/>
          <p:nvPr/>
        </p:nvSpPr>
        <p:spPr>
          <a:xfrm rot="20178757">
            <a:off x="3684877" y="5848111"/>
            <a:ext cx="2761497" cy="461665"/>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个人信息，课程表</a:t>
            </a:r>
            <a:endParaRPr lang="zh-CN" altLang="en-US" sz="2400" dirty="0">
              <a:latin typeface="+mn-ea"/>
            </a:endParaRPr>
          </a:p>
        </p:txBody>
      </p:sp>
      <p:sp>
        <p:nvSpPr>
          <p:cNvPr id="33" name="文本框 32">
            <a:extLst>
              <a:ext uri="{FF2B5EF4-FFF2-40B4-BE49-F238E27FC236}">
                <a16:creationId xmlns:a16="http://schemas.microsoft.com/office/drawing/2014/main" id="{D63376DE-27B9-466A-9783-1F32AE8AB421}"/>
              </a:ext>
            </a:extLst>
          </p:cNvPr>
          <p:cNvSpPr txBox="1"/>
          <p:nvPr/>
        </p:nvSpPr>
        <p:spPr>
          <a:xfrm rot="20178757">
            <a:off x="4693322" y="7926675"/>
            <a:ext cx="2356337" cy="461665"/>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考试安排及成绩</a:t>
            </a:r>
            <a:endParaRPr lang="zh-CN" altLang="en-US" sz="2400" dirty="0">
              <a:latin typeface="+mn-ea"/>
            </a:endParaRPr>
          </a:p>
        </p:txBody>
      </p:sp>
      <p:cxnSp>
        <p:nvCxnSpPr>
          <p:cNvPr id="34" name="直接箭头连接符 33">
            <a:extLst>
              <a:ext uri="{FF2B5EF4-FFF2-40B4-BE49-F238E27FC236}">
                <a16:creationId xmlns:a16="http://schemas.microsoft.com/office/drawing/2014/main" id="{CDC3BF0E-CB9F-4286-BFF0-A80AFBDDE8FE}"/>
              </a:ext>
            </a:extLst>
          </p:cNvPr>
          <p:cNvCxnSpPr>
            <a:cxnSpLocks/>
          </p:cNvCxnSpPr>
          <p:nvPr/>
        </p:nvCxnSpPr>
        <p:spPr>
          <a:xfrm flipH="1" flipV="1">
            <a:off x="10215285" y="6491778"/>
            <a:ext cx="3576915" cy="1128222"/>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CC1596B1-217A-483E-A84A-3047FECFAF0C}"/>
              </a:ext>
            </a:extLst>
          </p:cNvPr>
          <p:cNvSpPr txBox="1"/>
          <p:nvPr/>
        </p:nvSpPr>
        <p:spPr>
          <a:xfrm rot="1089720">
            <a:off x="10990482" y="6725199"/>
            <a:ext cx="2703193" cy="830997"/>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共享教学资源，</a:t>
            </a:r>
            <a:endParaRPr lang="en-US" altLang="zh-CN" sz="2400" kern="100" dirty="0">
              <a:solidFill>
                <a:prstClr val="black"/>
              </a:solidFill>
              <a:latin typeface="+mn-ea"/>
              <a:cs typeface="Times New Roman" panose="02020603050405020304" pitchFamily="18" charset="0"/>
            </a:endParaRPr>
          </a:p>
          <a:p>
            <a:r>
              <a:rPr lang="zh-CN" altLang="en-US" sz="2400" kern="100" dirty="0">
                <a:solidFill>
                  <a:prstClr val="black"/>
                </a:solidFill>
                <a:latin typeface="+mn-ea"/>
                <a:cs typeface="Times New Roman" panose="02020603050405020304" pitchFamily="18" charset="0"/>
              </a:rPr>
              <a:t>评估课程</a:t>
            </a:r>
            <a:endParaRPr lang="zh-CN" altLang="en-US" sz="2400" dirty="0">
              <a:latin typeface="+mn-ea"/>
            </a:endParaRPr>
          </a:p>
        </p:txBody>
      </p:sp>
      <p:sp>
        <p:nvSpPr>
          <p:cNvPr id="36" name="弧形 35">
            <a:extLst>
              <a:ext uri="{FF2B5EF4-FFF2-40B4-BE49-F238E27FC236}">
                <a16:creationId xmlns:a16="http://schemas.microsoft.com/office/drawing/2014/main" id="{36166C17-4D6E-488D-9F5B-5390E9ED456B}"/>
              </a:ext>
            </a:extLst>
          </p:cNvPr>
          <p:cNvSpPr/>
          <p:nvPr/>
        </p:nvSpPr>
        <p:spPr>
          <a:xfrm rot="8142170">
            <a:off x="9343546" y="1956673"/>
            <a:ext cx="6377597" cy="6222303"/>
          </a:xfrm>
          <a:prstGeom prst="arc">
            <a:avLst>
              <a:gd name="adj1" fmla="val 17345672"/>
              <a:gd name="adj2" fmla="val 568753"/>
            </a:avLst>
          </a:prstGeom>
          <a:ln w="19050">
            <a:tailEnd type="arrow" w="lg" len="lg"/>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4EBBDDA0-3EF9-4024-8447-9D70EDF33BF2}"/>
              </a:ext>
            </a:extLst>
          </p:cNvPr>
          <p:cNvSpPr txBox="1"/>
          <p:nvPr/>
        </p:nvSpPr>
        <p:spPr>
          <a:xfrm rot="1089720">
            <a:off x="9760831" y="8132032"/>
            <a:ext cx="4034454" cy="461665"/>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更改课程、学生、成绩信息</a:t>
            </a:r>
            <a:endParaRPr lang="en-US" altLang="zh-CN" sz="2400" kern="100" dirty="0">
              <a:solidFill>
                <a:prstClr val="black"/>
              </a:solidFill>
              <a:latin typeface="+mn-ea"/>
              <a:cs typeface="Times New Roman" panose="02020603050405020304" pitchFamily="18" charset="0"/>
            </a:endParaRPr>
          </a:p>
        </p:txBody>
      </p:sp>
      <p:sp>
        <p:nvSpPr>
          <p:cNvPr id="38" name="弧形 37">
            <a:extLst>
              <a:ext uri="{FF2B5EF4-FFF2-40B4-BE49-F238E27FC236}">
                <a16:creationId xmlns:a16="http://schemas.microsoft.com/office/drawing/2014/main" id="{C7437225-3DC2-4628-BC9A-E7CB8E3ABB7B}"/>
              </a:ext>
            </a:extLst>
          </p:cNvPr>
          <p:cNvSpPr/>
          <p:nvPr/>
        </p:nvSpPr>
        <p:spPr>
          <a:xfrm rot="19425445">
            <a:off x="7298903" y="5759279"/>
            <a:ext cx="7483786" cy="7089625"/>
          </a:xfrm>
          <a:prstGeom prst="arc">
            <a:avLst>
              <a:gd name="adj1" fmla="val 17345672"/>
              <a:gd name="adj2" fmla="val 568753"/>
            </a:avLst>
          </a:prstGeom>
          <a:ln w="19050">
            <a:tailEnd type="arrow" w="lg" len="lg"/>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680F301-78E4-4029-99B4-B4E12A6CC91F}"/>
              </a:ext>
            </a:extLst>
          </p:cNvPr>
          <p:cNvSpPr txBox="1"/>
          <p:nvPr/>
        </p:nvSpPr>
        <p:spPr>
          <a:xfrm rot="1089720">
            <a:off x="10820427" y="5611347"/>
            <a:ext cx="4034454" cy="461665"/>
          </a:xfrm>
          <a:prstGeom prst="rect">
            <a:avLst/>
          </a:prstGeom>
          <a:noFill/>
        </p:spPr>
        <p:txBody>
          <a:bodyPr wrap="square">
            <a:spAutoFit/>
          </a:bodyPr>
          <a:lstStyle/>
          <a:p>
            <a:r>
              <a:rPr lang="zh-CN" altLang="en-US" sz="2400" kern="100" dirty="0">
                <a:solidFill>
                  <a:prstClr val="black"/>
                </a:solidFill>
                <a:latin typeface="+mn-ea"/>
                <a:cs typeface="Times New Roman" panose="02020603050405020304" pitchFamily="18" charset="0"/>
              </a:rPr>
              <a:t>提供课程、学生、成绩信息</a:t>
            </a:r>
            <a:endParaRPr lang="en-US" altLang="zh-CN" sz="2400" kern="100" dirty="0">
              <a:solidFill>
                <a:prstClr val="black"/>
              </a:solidFill>
              <a:latin typeface="+mn-ea"/>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F40A09CB-C297-4303-9DC1-38480CD2BE70}"/>
              </a:ext>
            </a:extLst>
          </p:cNvPr>
          <p:cNvCxnSpPr>
            <a:cxnSpLocks/>
          </p:cNvCxnSpPr>
          <p:nvPr/>
        </p:nvCxnSpPr>
        <p:spPr>
          <a:xfrm flipV="1">
            <a:off x="8077268" y="2942171"/>
            <a:ext cx="1" cy="2391830"/>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BB52C2CE-7757-4519-A251-B56AB3AA5480}"/>
              </a:ext>
            </a:extLst>
          </p:cNvPr>
          <p:cNvCxnSpPr>
            <a:cxnSpLocks/>
          </p:cNvCxnSpPr>
          <p:nvPr/>
        </p:nvCxnSpPr>
        <p:spPr>
          <a:xfrm>
            <a:off x="8721681" y="2920808"/>
            <a:ext cx="9817" cy="2413193"/>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47BEF532-C9D6-41C4-953A-1794598C9914}"/>
              </a:ext>
            </a:extLst>
          </p:cNvPr>
          <p:cNvSpPr txBox="1"/>
          <p:nvPr/>
        </p:nvSpPr>
        <p:spPr>
          <a:xfrm>
            <a:off x="5871490" y="3465685"/>
            <a:ext cx="5217379" cy="1200329"/>
          </a:xfrm>
          <a:prstGeom prst="rect">
            <a:avLst/>
          </a:prstGeom>
          <a:noFill/>
        </p:spPr>
        <p:txBody>
          <a:bodyPr wrap="square">
            <a:spAutoFit/>
          </a:bodyPr>
          <a:lstStyle/>
          <a:p>
            <a:r>
              <a:rPr lang="zh-CN" altLang="zh-CN" sz="2400" kern="100" dirty="0">
                <a:solidFill>
                  <a:prstClr val="black"/>
                </a:solidFill>
                <a:latin typeface="+mn-ea"/>
                <a:cs typeface="Times New Roman" panose="02020603050405020304" pitchFamily="18" charset="0"/>
              </a:rPr>
              <a:t>学生信息管理、教职工信息管理、教学资源管理、教学评价管理、学生行为管理、校园设备管理、财务管理</a:t>
            </a:r>
            <a:endParaRPr lang="zh-CN" altLang="en-US" sz="2400" kern="100" dirty="0">
              <a:solidFill>
                <a:prstClr val="black"/>
              </a:solidFill>
              <a:latin typeface="+mn-ea"/>
              <a:cs typeface="Times New Roman" panose="02020603050405020304" pitchFamily="18" charset="0"/>
            </a:endParaRPr>
          </a:p>
        </p:txBody>
      </p:sp>
      <p:pic>
        <p:nvPicPr>
          <p:cNvPr id="25" name="Picture 12">
            <a:extLst>
              <a:ext uri="{FF2B5EF4-FFF2-40B4-BE49-F238E27FC236}">
                <a16:creationId xmlns:a16="http://schemas.microsoft.com/office/drawing/2014/main" id="{2230674F-42FB-42A2-9D0B-E45CB348CA36}"/>
              </a:ext>
            </a:extLst>
          </p:cNvPr>
          <p:cNvPicPr>
            <a:picLocks noChangeAspect="1"/>
          </p:cNvPicPr>
          <p:nvPr/>
        </p:nvPicPr>
        <p:blipFill>
          <a:blip r:embed="rId2"/>
          <a:srcRect/>
          <a:stretch>
            <a:fillRect/>
          </a:stretch>
        </p:blipFill>
        <p:spPr>
          <a:xfrm>
            <a:off x="14706600" y="-1008439"/>
            <a:ext cx="3291240" cy="3287126"/>
          </a:xfrm>
          <a:prstGeom prst="rect">
            <a:avLst/>
          </a:prstGeom>
        </p:spPr>
      </p:pic>
    </p:spTree>
    <p:extLst>
      <p:ext uri="{BB962C8B-B14F-4D97-AF65-F5344CB8AC3E}">
        <p14:creationId xmlns:p14="http://schemas.microsoft.com/office/powerpoint/2010/main" val="14497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609600" y="635124"/>
            <a:ext cx="4143808"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1.1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项目前景</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sp>
        <p:nvSpPr>
          <p:cNvPr id="7" name="文本框 6">
            <a:extLst>
              <a:ext uri="{FF2B5EF4-FFF2-40B4-BE49-F238E27FC236}">
                <a16:creationId xmlns:a16="http://schemas.microsoft.com/office/drawing/2014/main" id="{497DDEA2-A390-49B8-AFB6-F8EC36C26CF4}"/>
              </a:ext>
            </a:extLst>
          </p:cNvPr>
          <p:cNvSpPr txBox="1"/>
          <p:nvPr/>
        </p:nvSpPr>
        <p:spPr>
          <a:xfrm>
            <a:off x="1447800" y="1838851"/>
            <a:ext cx="9144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1.1.3 </a:t>
            </a:r>
            <a:r>
              <a:rPr kumimoji="0" lang="zh-CN" altLang="en-US" sz="36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主要特性</a:t>
            </a:r>
            <a:endPar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6" name="文本框 25">
            <a:extLst>
              <a:ext uri="{FF2B5EF4-FFF2-40B4-BE49-F238E27FC236}">
                <a16:creationId xmlns:a16="http://schemas.microsoft.com/office/drawing/2014/main" id="{37988B83-150D-4156-A392-37637D45E433}"/>
              </a:ext>
            </a:extLst>
          </p:cNvPr>
          <p:cNvSpPr txBox="1"/>
          <p:nvPr/>
        </p:nvSpPr>
        <p:spPr>
          <a:xfrm>
            <a:off x="4267200" y="3431391"/>
            <a:ext cx="9144000" cy="5632311"/>
          </a:xfrm>
          <a:prstGeom prst="rect">
            <a:avLst/>
          </a:prstGeom>
          <a:noFill/>
        </p:spPr>
        <p:txBody>
          <a:bodyPr wrap="square">
            <a:spAutoFit/>
          </a:bodyPr>
          <a:lstStyle/>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FE-1</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：学生查询课表、成绩</a:t>
            </a: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FE-2</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：学生选课退课</a:t>
            </a: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FE-3</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a:t>
            </a:r>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管理员</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管理学生信息</a:t>
            </a: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FE-4</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：老师</a:t>
            </a:r>
            <a:r>
              <a:rPr lang="zh-CN" altLang="en-US" sz="4000" kern="100" dirty="0">
                <a:latin typeface="等线" panose="02010600030101010101" pitchFamily="2" charset="-122"/>
                <a:ea typeface="宋体" panose="02010600030101010101" pitchFamily="2" charset="-122"/>
                <a:cs typeface="Times New Roman" panose="02020603050405020304" pitchFamily="18" charset="0"/>
              </a:rPr>
              <a:t>管理课程信息</a:t>
            </a:r>
            <a:endParaRPr lang="zh-CN" altLang="zh-CN" sz="4000"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FE-5</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：请假销假</a:t>
            </a:r>
            <a:endParaRPr lang="en-US" altLang="zh-CN" sz="4000"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FE-6</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：学生评教</a:t>
            </a: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FE-7</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：场地预约</a:t>
            </a: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FE-8</a:t>
            </a:r>
            <a:r>
              <a:rPr lang="zh-CN" altLang="zh-CN" sz="4000" kern="100" dirty="0">
                <a:latin typeface="等线" panose="02010600030101010101" pitchFamily="2" charset="-122"/>
                <a:ea typeface="宋体" panose="02010600030101010101" pitchFamily="2" charset="-122"/>
                <a:cs typeface="Times New Roman" panose="02020603050405020304" pitchFamily="18" charset="0"/>
              </a:rPr>
              <a:t>：获取资源</a:t>
            </a:r>
            <a:endParaRPr lang="en-US" altLang="zh-CN" sz="4000"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4000"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4000" kern="100" dirty="0">
              <a:latin typeface="等线" panose="02010600030101010101" pitchFamily="2" charset="-122"/>
              <a:ea typeface="宋体" panose="02010600030101010101" pitchFamily="2" charset="-122"/>
              <a:cs typeface="Times New Roman" panose="02020603050405020304" pitchFamily="18" charset="0"/>
            </a:endParaRPr>
          </a:p>
        </p:txBody>
      </p:sp>
      <p:pic>
        <p:nvPicPr>
          <p:cNvPr id="8" name="Picture 12">
            <a:extLst>
              <a:ext uri="{FF2B5EF4-FFF2-40B4-BE49-F238E27FC236}">
                <a16:creationId xmlns:a16="http://schemas.microsoft.com/office/drawing/2014/main" id="{E97DD628-56A9-4815-913C-8B4E233245C6}"/>
              </a:ext>
            </a:extLst>
          </p:cNvPr>
          <p:cNvPicPr>
            <a:picLocks noChangeAspect="1"/>
          </p:cNvPicPr>
          <p:nvPr/>
        </p:nvPicPr>
        <p:blipFill>
          <a:blip r:embed="rId2"/>
          <a:srcRect/>
          <a:stretch>
            <a:fillRect/>
          </a:stretch>
        </p:blipFill>
        <p:spPr>
          <a:xfrm>
            <a:off x="14706600" y="0"/>
            <a:ext cx="3291240" cy="3287126"/>
          </a:xfrm>
          <a:prstGeom prst="rect">
            <a:avLst/>
          </a:prstGeom>
        </p:spPr>
      </p:pic>
      <p:sp>
        <p:nvSpPr>
          <p:cNvPr id="13" name="文本框 12">
            <a:extLst>
              <a:ext uri="{FF2B5EF4-FFF2-40B4-BE49-F238E27FC236}">
                <a16:creationId xmlns:a16="http://schemas.microsoft.com/office/drawing/2014/main" id="{BA023BA1-1843-467F-8B27-D210394790D8}"/>
              </a:ext>
            </a:extLst>
          </p:cNvPr>
          <p:cNvSpPr txBox="1"/>
          <p:nvPr/>
        </p:nvSpPr>
        <p:spPr>
          <a:xfrm>
            <a:off x="15171120" y="220363"/>
            <a:ext cx="2362200" cy="2547942"/>
          </a:xfrm>
          <a:prstGeom prst="rect">
            <a:avLst/>
          </a:prstGeom>
          <a:noFill/>
        </p:spPr>
        <p:txBody>
          <a:bodyPr wrap="square">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lang="zh-CN" altLang="en-US" sz="2800" dirty="0">
                <a:solidFill>
                  <a:srgbClr val="000000"/>
                </a:solidFill>
                <a:latin typeface="Calibri"/>
                <a:ea typeface="思源黑体-超粗体 Bold"/>
              </a:rPr>
              <a:t>原文件太长</a:t>
            </a:r>
            <a:endParaRPr kumimoji="0" lang="en-US" altLang="zh-CN" sz="2800" b="0" i="0" u="none" strike="noStrike" kern="1200" cap="none" spc="0" normalizeH="0" baseline="0" noProof="0" dirty="0">
              <a:ln>
                <a:noFill/>
              </a:ln>
              <a:solidFill>
                <a:srgbClr val="000000"/>
              </a:solidFill>
              <a:effectLst/>
              <a:uLnTx/>
              <a:uFillTx/>
              <a:latin typeface="Calibri"/>
              <a:ea typeface="思源黑体-超粗体 Bold"/>
              <a:cs typeface="+mn-cs"/>
            </a:endParaRP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Calibri"/>
                <a:ea typeface="思源黑体-超粗体 Bold"/>
                <a:cs typeface="+mn-cs"/>
              </a:rPr>
              <a:t>仅展示</a:t>
            </a:r>
            <a:endParaRPr kumimoji="0" lang="en-US" altLang="zh-CN" sz="2800" b="0" i="0" u="none" strike="noStrike" kern="1200" cap="none" spc="0" normalizeH="0" baseline="0" noProof="0" dirty="0">
              <a:ln>
                <a:noFill/>
              </a:ln>
              <a:solidFill>
                <a:srgbClr val="000000"/>
              </a:solidFill>
              <a:effectLst/>
              <a:uLnTx/>
              <a:uFillTx/>
              <a:latin typeface="Calibri"/>
              <a:ea typeface="思源黑体-超粗体 Bold"/>
              <a:cs typeface="+mn-cs"/>
            </a:endParaRP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Calibri"/>
                <a:ea typeface="思源黑体-超粗体 Bold"/>
                <a:cs typeface="+mn-cs"/>
              </a:rPr>
              <a:t>部分内容</a:t>
            </a:r>
            <a:endParaRPr kumimoji="0" lang="en-US" altLang="zh-CN" sz="28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Tree>
    <p:extLst>
      <p:ext uri="{BB962C8B-B14F-4D97-AF65-F5344CB8AC3E}">
        <p14:creationId xmlns:p14="http://schemas.microsoft.com/office/powerpoint/2010/main" val="2653463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7019" y="2188721"/>
            <a:ext cx="2888495" cy="928323"/>
            <a:chOff x="0" y="0"/>
            <a:chExt cx="3851326" cy="1237764"/>
          </a:xfrm>
        </p:grpSpPr>
        <p:pic>
          <p:nvPicPr>
            <p:cNvPr id="3" name="Picture 3"/>
            <p:cNvPicPr>
              <a:picLocks noChangeAspect="1"/>
            </p:cNvPicPr>
            <p:nvPr/>
          </p:nvPicPr>
          <p:blipFill>
            <a:blip r:embed="rId2"/>
            <a:srcRect l="23424"/>
            <a:stretch>
              <a:fillRect/>
            </a:stretch>
          </p:blipFill>
          <p:spPr>
            <a:xfrm>
              <a:off x="1357057" y="0"/>
              <a:ext cx="2494269" cy="1237764"/>
            </a:xfrm>
            <a:prstGeom prst="rect">
              <a:avLst/>
            </a:prstGeom>
          </p:spPr>
        </p:pic>
        <p:pic>
          <p:nvPicPr>
            <p:cNvPr id="4" name="Picture 4"/>
            <p:cNvPicPr>
              <a:picLocks noChangeAspect="1"/>
            </p:cNvPicPr>
            <p:nvPr/>
          </p:nvPicPr>
          <p:blipFill>
            <a:blip r:embed="rId2"/>
            <a:srcRect r="58337" b="2977"/>
            <a:stretch>
              <a:fillRect/>
            </a:stretch>
          </p:blipFill>
          <p:spPr>
            <a:xfrm>
              <a:off x="0" y="0"/>
              <a:ext cx="1357057" cy="1200912"/>
            </a:xfrm>
            <a:prstGeom prst="rect">
              <a:avLst/>
            </a:prstGeom>
          </p:spPr>
        </p:pic>
      </p:grpSp>
      <p:grpSp>
        <p:nvGrpSpPr>
          <p:cNvPr id="5" name="Group 5"/>
          <p:cNvGrpSpPr/>
          <p:nvPr/>
        </p:nvGrpSpPr>
        <p:grpSpPr>
          <a:xfrm>
            <a:off x="7546027" y="2241278"/>
            <a:ext cx="2888495" cy="928323"/>
            <a:chOff x="0" y="0"/>
            <a:chExt cx="3851326" cy="1237764"/>
          </a:xfrm>
        </p:grpSpPr>
        <p:pic>
          <p:nvPicPr>
            <p:cNvPr id="6" name="Picture 6"/>
            <p:cNvPicPr>
              <a:picLocks noChangeAspect="1"/>
            </p:cNvPicPr>
            <p:nvPr/>
          </p:nvPicPr>
          <p:blipFill>
            <a:blip r:embed="rId2"/>
            <a:srcRect l="23424"/>
            <a:stretch>
              <a:fillRect/>
            </a:stretch>
          </p:blipFill>
          <p:spPr>
            <a:xfrm>
              <a:off x="1357057" y="0"/>
              <a:ext cx="2494269" cy="1237764"/>
            </a:xfrm>
            <a:prstGeom prst="rect">
              <a:avLst/>
            </a:prstGeom>
          </p:spPr>
        </p:pic>
        <p:pic>
          <p:nvPicPr>
            <p:cNvPr id="7" name="Picture 7"/>
            <p:cNvPicPr>
              <a:picLocks noChangeAspect="1"/>
            </p:cNvPicPr>
            <p:nvPr/>
          </p:nvPicPr>
          <p:blipFill>
            <a:blip r:embed="rId2"/>
            <a:srcRect r="58337" b="2977"/>
            <a:stretch>
              <a:fillRect/>
            </a:stretch>
          </p:blipFill>
          <p:spPr>
            <a:xfrm>
              <a:off x="0" y="0"/>
              <a:ext cx="1357057" cy="1200912"/>
            </a:xfrm>
            <a:prstGeom prst="rect">
              <a:avLst/>
            </a:prstGeom>
          </p:spPr>
        </p:pic>
      </p:grpSp>
      <p:grpSp>
        <p:nvGrpSpPr>
          <p:cNvPr id="8" name="Group 8"/>
          <p:cNvGrpSpPr/>
          <p:nvPr/>
        </p:nvGrpSpPr>
        <p:grpSpPr>
          <a:xfrm>
            <a:off x="11893172" y="2177477"/>
            <a:ext cx="2888495" cy="928323"/>
            <a:chOff x="0" y="0"/>
            <a:chExt cx="3851326" cy="1237764"/>
          </a:xfrm>
        </p:grpSpPr>
        <p:pic>
          <p:nvPicPr>
            <p:cNvPr id="9" name="Picture 9"/>
            <p:cNvPicPr>
              <a:picLocks noChangeAspect="1"/>
            </p:cNvPicPr>
            <p:nvPr/>
          </p:nvPicPr>
          <p:blipFill>
            <a:blip r:embed="rId2"/>
            <a:srcRect l="23424"/>
            <a:stretch>
              <a:fillRect/>
            </a:stretch>
          </p:blipFill>
          <p:spPr>
            <a:xfrm>
              <a:off x="1357057" y="0"/>
              <a:ext cx="2494269" cy="1237764"/>
            </a:xfrm>
            <a:prstGeom prst="rect">
              <a:avLst/>
            </a:prstGeom>
          </p:spPr>
        </p:pic>
        <p:pic>
          <p:nvPicPr>
            <p:cNvPr id="10" name="Picture 10"/>
            <p:cNvPicPr>
              <a:picLocks noChangeAspect="1"/>
            </p:cNvPicPr>
            <p:nvPr/>
          </p:nvPicPr>
          <p:blipFill>
            <a:blip r:embed="rId2"/>
            <a:srcRect r="58337" b="2977"/>
            <a:stretch>
              <a:fillRect/>
            </a:stretch>
          </p:blipFill>
          <p:spPr>
            <a:xfrm>
              <a:off x="0" y="0"/>
              <a:ext cx="1357057" cy="1200912"/>
            </a:xfrm>
            <a:prstGeom prst="rect">
              <a:avLst/>
            </a:prstGeom>
          </p:spPr>
        </p:pic>
      </p:grpSp>
      <p:sp>
        <p:nvSpPr>
          <p:cNvPr id="13" name="TextBox 13"/>
          <p:cNvSpPr txBox="1"/>
          <p:nvPr/>
        </p:nvSpPr>
        <p:spPr>
          <a:xfrm>
            <a:off x="3057447" y="3429145"/>
            <a:ext cx="2835414" cy="4431983"/>
          </a:xfrm>
          <a:prstGeom prst="rect">
            <a:avLst/>
          </a:prstGeom>
        </p:spPr>
        <p:txBody>
          <a:bodyPr wrap="square" lIns="0" tIns="0" rIns="0" bIns="0" rtlCol="0" anchor="t">
            <a:spAutoFit/>
          </a:bodyPr>
          <a:lstStyle/>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查询课表</a:t>
            </a: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选课退课</a:t>
            </a: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成绩查询</a:t>
            </a: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请假销假</a:t>
            </a: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评教、获取教学资源查看场地使用情况</a:t>
            </a: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场地预约</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TextBox 14"/>
          <p:cNvSpPr txBox="1"/>
          <p:nvPr/>
        </p:nvSpPr>
        <p:spPr>
          <a:xfrm>
            <a:off x="3044384" y="2299675"/>
            <a:ext cx="2581045" cy="405765"/>
          </a:xfrm>
          <a:prstGeom prst="rect">
            <a:avLst/>
          </a:prstGeom>
        </p:spPr>
        <p:txBody>
          <a:bodyPr lIns="0" tIns="0" rIns="0" bIns="0" rtlCol="0" anchor="t">
            <a:spAutoFit/>
          </a:bodyPr>
          <a:lstStyle/>
          <a:p>
            <a:pPr algn="ctr">
              <a:lnSpc>
                <a:spcPts val="3359"/>
              </a:lnSpc>
              <a:spcBef>
                <a:spcPct val="0"/>
              </a:spcBef>
            </a:pPr>
            <a:r>
              <a:rPr lang="zh-CN" altLang="en-US" sz="2400" dirty="0">
                <a:solidFill>
                  <a:srgbClr val="284EFF"/>
                </a:solidFill>
                <a:latin typeface="思源黑体-超粗体"/>
                <a:ea typeface="思源黑体-超粗体"/>
              </a:rPr>
              <a:t>学生</a:t>
            </a:r>
            <a:r>
              <a:rPr lang="en-US" sz="2400" dirty="0">
                <a:solidFill>
                  <a:srgbClr val="284EFF"/>
                </a:solidFill>
                <a:latin typeface="思源黑体-超粗体"/>
              </a:rPr>
              <a:t> </a:t>
            </a:r>
          </a:p>
        </p:txBody>
      </p:sp>
      <p:sp>
        <p:nvSpPr>
          <p:cNvPr id="15" name="TextBox 15"/>
          <p:cNvSpPr txBox="1"/>
          <p:nvPr/>
        </p:nvSpPr>
        <p:spPr>
          <a:xfrm>
            <a:off x="3057447" y="2652882"/>
            <a:ext cx="2581045" cy="356701"/>
          </a:xfrm>
          <a:prstGeom prst="rect">
            <a:avLst/>
          </a:prstGeom>
        </p:spPr>
        <p:txBody>
          <a:bodyPr lIns="0" tIns="0" rIns="0" bIns="0" rtlCol="0" anchor="t">
            <a:spAutoFit/>
          </a:bodyPr>
          <a:lstStyle/>
          <a:p>
            <a:pPr algn="ctr">
              <a:lnSpc>
                <a:spcPts val="3199"/>
              </a:lnSpc>
            </a:pPr>
            <a:r>
              <a:rPr lang="en-US" altLang="zh-CN" sz="1599" dirty="0">
                <a:solidFill>
                  <a:srgbClr val="284EFF"/>
                </a:solidFill>
                <a:latin typeface="思源黑体-粗体"/>
              </a:rPr>
              <a:t>Student</a:t>
            </a:r>
            <a:endParaRPr lang="en-US" sz="1599" dirty="0">
              <a:solidFill>
                <a:srgbClr val="284EFF"/>
              </a:solidFill>
              <a:latin typeface="思源黑体-粗体"/>
            </a:endParaRPr>
          </a:p>
        </p:txBody>
      </p:sp>
      <p:sp>
        <p:nvSpPr>
          <p:cNvPr id="16" name="TextBox 16"/>
          <p:cNvSpPr txBox="1"/>
          <p:nvPr/>
        </p:nvSpPr>
        <p:spPr>
          <a:xfrm>
            <a:off x="7848600" y="3424081"/>
            <a:ext cx="2158138" cy="3693319"/>
          </a:xfrm>
          <a:prstGeom prst="rect">
            <a:avLst/>
          </a:prstGeom>
        </p:spPr>
        <p:txBody>
          <a:bodyPr lIns="0" tIns="0" rIns="0" bIns="0" rtlCol="0" anchor="t">
            <a:spAutoFit/>
          </a:bodyPr>
          <a:lstStyle/>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管理学生信息</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录入学生成绩</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审批请假、销假</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场地预约</a:t>
            </a: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查看场地使用情况场地预约</a:t>
            </a:r>
          </a:p>
        </p:txBody>
      </p:sp>
      <p:sp>
        <p:nvSpPr>
          <p:cNvPr id="17" name="TextBox 17"/>
          <p:cNvSpPr txBox="1"/>
          <p:nvPr/>
        </p:nvSpPr>
        <p:spPr>
          <a:xfrm>
            <a:off x="7578668" y="2299675"/>
            <a:ext cx="2581045" cy="405765"/>
          </a:xfrm>
          <a:prstGeom prst="rect">
            <a:avLst/>
          </a:prstGeom>
        </p:spPr>
        <p:txBody>
          <a:bodyPr lIns="0" tIns="0" rIns="0" bIns="0" rtlCol="0" anchor="t">
            <a:spAutoFit/>
          </a:bodyPr>
          <a:lstStyle/>
          <a:p>
            <a:pPr algn="ctr">
              <a:lnSpc>
                <a:spcPts val="3359"/>
              </a:lnSpc>
              <a:spcBef>
                <a:spcPct val="0"/>
              </a:spcBef>
            </a:pPr>
            <a:r>
              <a:rPr lang="zh-CN" altLang="en-US" sz="2400" dirty="0">
                <a:solidFill>
                  <a:srgbClr val="284EFF"/>
                </a:solidFill>
                <a:latin typeface="思源黑体-超粗体"/>
                <a:ea typeface="思源黑体-超粗体"/>
              </a:rPr>
              <a:t>教师</a:t>
            </a:r>
            <a:endParaRPr lang="en-US" sz="2400" dirty="0">
              <a:solidFill>
                <a:srgbClr val="284EFF"/>
              </a:solidFill>
              <a:latin typeface="思源黑体-超粗体"/>
              <a:ea typeface="思源黑体-超粗体"/>
            </a:endParaRPr>
          </a:p>
        </p:txBody>
      </p:sp>
      <p:sp>
        <p:nvSpPr>
          <p:cNvPr id="18" name="TextBox 18"/>
          <p:cNvSpPr txBox="1"/>
          <p:nvPr/>
        </p:nvSpPr>
        <p:spPr>
          <a:xfrm>
            <a:off x="7598262" y="2652881"/>
            <a:ext cx="2581045" cy="356701"/>
          </a:xfrm>
          <a:prstGeom prst="rect">
            <a:avLst/>
          </a:prstGeom>
        </p:spPr>
        <p:txBody>
          <a:bodyPr lIns="0" tIns="0" rIns="0" bIns="0" rtlCol="0" anchor="t">
            <a:spAutoFit/>
          </a:bodyPr>
          <a:lstStyle/>
          <a:p>
            <a:pPr algn="ctr">
              <a:lnSpc>
                <a:spcPts val="3199"/>
              </a:lnSpc>
            </a:pPr>
            <a:r>
              <a:rPr lang="en-US" altLang="zh-CN" sz="1599" dirty="0">
                <a:solidFill>
                  <a:srgbClr val="284EFF"/>
                </a:solidFill>
                <a:latin typeface="思源黑体-粗体"/>
              </a:rPr>
              <a:t>Teacher</a:t>
            </a:r>
            <a:endParaRPr lang="en-US" sz="1599" dirty="0">
              <a:solidFill>
                <a:srgbClr val="284EFF"/>
              </a:solidFill>
              <a:latin typeface="思源黑体-粗体"/>
            </a:endParaRPr>
          </a:p>
        </p:txBody>
      </p:sp>
      <p:sp>
        <p:nvSpPr>
          <p:cNvPr id="19" name="TextBox 19"/>
          <p:cNvSpPr txBox="1"/>
          <p:nvPr/>
        </p:nvSpPr>
        <p:spPr>
          <a:xfrm>
            <a:off x="12192386" y="3373811"/>
            <a:ext cx="2158138" cy="4062651"/>
          </a:xfrm>
          <a:prstGeom prst="rect">
            <a:avLst/>
          </a:prstGeom>
        </p:spPr>
        <p:txBody>
          <a:bodyPr lIns="0" tIns="0" rIns="0" bIns="0" rtlCol="0" anchor="t">
            <a:spAutoFit/>
          </a:bodyPr>
          <a:lstStyle/>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财务管理</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校园设备管理</a:t>
            </a: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学生信息管理</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教工信息管理</a:t>
            </a: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教学资源管理</a:t>
            </a: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endParaRPr lang="en-US" altLang="zh-CN" sz="2400" kern="100" dirty="0">
              <a:latin typeface="等线" panose="02010600030101010101" pitchFamily="2" charset="-122"/>
              <a:ea typeface="宋体" panose="02010600030101010101" pitchFamily="2" charset="-122"/>
              <a:cs typeface="Times New Roman" panose="02020603050405020304" pitchFamily="18" charset="0"/>
            </a:endParaRPr>
          </a:p>
          <a:p>
            <a:pPr algn="ctr"/>
            <a:r>
              <a:rPr lang="zh-CN" altLang="zh-CN" sz="2400" kern="100" dirty="0">
                <a:latin typeface="等线" panose="02010600030101010101" pitchFamily="2" charset="-122"/>
                <a:ea typeface="宋体" panose="02010600030101010101" pitchFamily="2" charset="-122"/>
                <a:cs typeface="Times New Roman" panose="02020603050405020304" pitchFamily="18" charset="0"/>
              </a:rPr>
              <a:t>教学评价管理</a:t>
            </a:r>
          </a:p>
        </p:txBody>
      </p:sp>
      <p:sp>
        <p:nvSpPr>
          <p:cNvPr id="20" name="TextBox 20"/>
          <p:cNvSpPr txBox="1"/>
          <p:nvPr/>
        </p:nvSpPr>
        <p:spPr>
          <a:xfrm>
            <a:off x="11980933" y="2233957"/>
            <a:ext cx="2581045" cy="405765"/>
          </a:xfrm>
          <a:prstGeom prst="rect">
            <a:avLst/>
          </a:prstGeom>
        </p:spPr>
        <p:txBody>
          <a:bodyPr lIns="0" tIns="0" rIns="0" bIns="0" rtlCol="0" anchor="t">
            <a:spAutoFit/>
          </a:bodyPr>
          <a:lstStyle/>
          <a:p>
            <a:pPr algn="ctr">
              <a:lnSpc>
                <a:spcPts val="3359"/>
              </a:lnSpc>
              <a:spcBef>
                <a:spcPct val="0"/>
              </a:spcBef>
            </a:pPr>
            <a:r>
              <a:rPr lang="zh-CN" altLang="en-US" sz="2400" dirty="0">
                <a:solidFill>
                  <a:srgbClr val="284EFF"/>
                </a:solidFill>
                <a:latin typeface="思源黑体-超粗体"/>
                <a:ea typeface="思源黑体-超粗体"/>
              </a:rPr>
              <a:t>管理人员</a:t>
            </a:r>
            <a:endParaRPr lang="en-US" sz="2400" dirty="0">
              <a:solidFill>
                <a:srgbClr val="284EFF"/>
              </a:solidFill>
              <a:latin typeface="思源黑体-超粗体"/>
              <a:ea typeface="思源黑体-超粗体"/>
            </a:endParaRPr>
          </a:p>
        </p:txBody>
      </p:sp>
      <p:sp>
        <p:nvSpPr>
          <p:cNvPr id="21" name="TextBox 21"/>
          <p:cNvSpPr txBox="1"/>
          <p:nvPr/>
        </p:nvSpPr>
        <p:spPr>
          <a:xfrm>
            <a:off x="12070143" y="2652881"/>
            <a:ext cx="2581045" cy="356701"/>
          </a:xfrm>
          <a:prstGeom prst="rect">
            <a:avLst/>
          </a:prstGeom>
        </p:spPr>
        <p:txBody>
          <a:bodyPr lIns="0" tIns="0" rIns="0" bIns="0" rtlCol="0" anchor="t">
            <a:spAutoFit/>
          </a:bodyPr>
          <a:lstStyle/>
          <a:p>
            <a:pPr algn="ctr">
              <a:lnSpc>
                <a:spcPts val="3199"/>
              </a:lnSpc>
            </a:pPr>
            <a:r>
              <a:rPr lang="en-US" altLang="zh-CN" sz="1599" dirty="0">
                <a:solidFill>
                  <a:srgbClr val="284EFF"/>
                </a:solidFill>
                <a:latin typeface="思源黑体-粗体"/>
              </a:rPr>
              <a:t>Administrator</a:t>
            </a:r>
            <a:endParaRPr lang="en-US" sz="1599" dirty="0">
              <a:solidFill>
                <a:srgbClr val="284EFF"/>
              </a:solidFill>
              <a:latin typeface="思源黑体-粗体"/>
            </a:endParaRPr>
          </a:p>
        </p:txBody>
      </p:sp>
      <p:sp>
        <p:nvSpPr>
          <p:cNvPr id="29" name="TextBox 29"/>
          <p:cNvSpPr txBox="1"/>
          <p:nvPr/>
        </p:nvSpPr>
        <p:spPr>
          <a:xfrm>
            <a:off x="865487" y="720350"/>
            <a:ext cx="4759942" cy="859210"/>
          </a:xfrm>
          <a:prstGeom prst="rect">
            <a:avLst/>
          </a:prstGeom>
        </p:spPr>
        <p:txBody>
          <a:bodyPr wrap="square" lIns="0" tIns="0" rIns="0" bIns="0" rtlCol="0" anchor="t">
            <a:spAutoFit/>
          </a:bodyPr>
          <a:lstStyle/>
          <a:p>
            <a:pPr>
              <a:lnSpc>
                <a:spcPts val="6720"/>
              </a:lnSpc>
            </a:pPr>
            <a:r>
              <a:rPr lang="en-US" altLang="zh-CN" sz="5600" dirty="0">
                <a:solidFill>
                  <a:srgbClr val="000000"/>
                </a:solidFill>
                <a:ea typeface="思源黑体-超粗体 Bold"/>
              </a:rPr>
              <a:t>1.2 </a:t>
            </a:r>
            <a:r>
              <a:rPr lang="zh-CN" altLang="en-US" sz="5600" dirty="0">
                <a:solidFill>
                  <a:srgbClr val="000000"/>
                </a:solidFill>
                <a:ea typeface="思源黑体-超粗体 Bold"/>
              </a:rPr>
              <a:t>项目范围</a:t>
            </a:r>
            <a:endParaRPr lang="en-US" sz="5600" dirty="0">
              <a:solidFill>
                <a:srgbClr val="000000"/>
              </a:solidFill>
              <a:ea typeface="思源黑体-超粗体 Bold"/>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algn="r">
              <a:lnSpc>
                <a:spcPts val="1960"/>
              </a:lnSpc>
            </a:pPr>
            <a:r>
              <a:rPr lang="en-US" sz="1400">
                <a:solidFill>
                  <a:srgbClr val="000000"/>
                </a:solidFill>
                <a:latin typeface="思源黑体-超粗体"/>
              </a:rPr>
              <a:t>08</a:t>
            </a:r>
          </a:p>
        </p:txBody>
      </p:sp>
      <p:pic>
        <p:nvPicPr>
          <p:cNvPr id="23" name="Picture 12">
            <a:extLst>
              <a:ext uri="{FF2B5EF4-FFF2-40B4-BE49-F238E27FC236}">
                <a16:creationId xmlns:a16="http://schemas.microsoft.com/office/drawing/2014/main" id="{12E1BE13-80E1-4F78-90F1-4757A3B7AEDC}"/>
              </a:ext>
            </a:extLst>
          </p:cNvPr>
          <p:cNvPicPr>
            <a:picLocks noChangeAspect="1"/>
          </p:cNvPicPr>
          <p:nvPr/>
        </p:nvPicPr>
        <p:blipFill>
          <a:blip r:embed="rId3"/>
          <a:srcRect/>
          <a:stretch>
            <a:fillRect/>
          </a:stretch>
        </p:blipFill>
        <p:spPr>
          <a:xfrm>
            <a:off x="14741236" y="-767251"/>
            <a:ext cx="3291240" cy="32871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865487" y="720350"/>
            <a:ext cx="4759942"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srgbClr val="000000"/>
                </a:solidFill>
                <a:effectLst/>
                <a:uLnTx/>
                <a:uFillTx/>
                <a:latin typeface="Calibri"/>
                <a:ea typeface="思源黑体-超粗体 Bold"/>
                <a:cs typeface="+mn-cs"/>
              </a:rPr>
              <a:t>1.2 </a:t>
            </a:r>
            <a:r>
              <a:rPr kumimoji="0" lang="zh-CN" altLang="en-US" sz="5600" b="0" i="0" u="none" strike="noStrike" kern="1200" cap="none" spc="0" normalizeH="0" baseline="0" noProof="0" dirty="0">
                <a:ln>
                  <a:noFill/>
                </a:ln>
                <a:solidFill>
                  <a:srgbClr val="000000"/>
                </a:solidFill>
                <a:effectLst/>
                <a:uLnTx/>
                <a:uFillTx/>
                <a:latin typeface="Calibri"/>
                <a:ea typeface="思源黑体-超粗体 Bold"/>
                <a:cs typeface="+mn-cs"/>
              </a:rPr>
              <a:t>项目范围</a:t>
            </a:r>
            <a:endParaRPr kumimoji="0" lang="en-US" sz="56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
        <p:nvSpPr>
          <p:cNvPr id="31" name="TextBox 31"/>
          <p:cNvSpPr txBox="1"/>
          <p:nvPr/>
        </p:nvSpPr>
        <p:spPr>
          <a:xfrm>
            <a:off x="17042725" y="9239250"/>
            <a:ext cx="216575" cy="231140"/>
          </a:xfrm>
          <a:prstGeom prst="rect">
            <a:avLst/>
          </a:prstGeom>
        </p:spPr>
        <p:txBody>
          <a:bodyPr lIns="0" tIns="0" rIns="0" bIns="0" rtlCol="0" anchor="t">
            <a:spAutoFit/>
          </a:bodyPr>
          <a:lstStyle/>
          <a:p>
            <a:pPr marL="0" marR="0" lvl="0" indent="0" algn="r" defTabSz="914400" rtl="0" eaLnBrk="1" fontAlgn="auto" latinLnBrk="0" hangingPunct="1">
              <a:lnSpc>
                <a:spcPts val="196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思源黑体-超粗体"/>
                <a:ea typeface="+mn-ea"/>
                <a:cs typeface="+mn-cs"/>
              </a:rPr>
              <a:t>08</a:t>
            </a:r>
          </a:p>
        </p:txBody>
      </p:sp>
      <p:graphicFrame>
        <p:nvGraphicFramePr>
          <p:cNvPr id="11" name="表格 21">
            <a:extLst>
              <a:ext uri="{FF2B5EF4-FFF2-40B4-BE49-F238E27FC236}">
                <a16:creationId xmlns:a16="http://schemas.microsoft.com/office/drawing/2014/main" id="{AB427ADC-A634-45BD-A49E-C3315DBBB307}"/>
              </a:ext>
            </a:extLst>
          </p:cNvPr>
          <p:cNvGraphicFramePr>
            <a:graphicFrameLocks noGrp="1"/>
          </p:cNvGraphicFramePr>
          <p:nvPr>
            <p:extLst>
              <p:ext uri="{D42A27DB-BD31-4B8C-83A1-F6EECF244321}">
                <p14:modId xmlns:p14="http://schemas.microsoft.com/office/powerpoint/2010/main" val="1884298962"/>
              </p:ext>
            </p:extLst>
          </p:nvPr>
        </p:nvGraphicFramePr>
        <p:xfrm>
          <a:off x="1143000" y="2171700"/>
          <a:ext cx="16447128" cy="7687400"/>
        </p:xfrm>
        <a:graphic>
          <a:graphicData uri="http://schemas.openxmlformats.org/drawingml/2006/table">
            <a:tbl>
              <a:tblPr firstRow="1" bandRow="1">
                <a:tableStyleId>{5C22544A-7EE6-4342-B048-85BDC9FD1C3A}</a:tableStyleId>
              </a:tblPr>
              <a:tblGrid>
                <a:gridCol w="2134120">
                  <a:extLst>
                    <a:ext uri="{9D8B030D-6E8A-4147-A177-3AD203B41FA5}">
                      <a16:colId xmlns:a16="http://schemas.microsoft.com/office/drawing/2014/main" val="2169853804"/>
                    </a:ext>
                  </a:extLst>
                </a:gridCol>
                <a:gridCol w="4756776">
                  <a:extLst>
                    <a:ext uri="{9D8B030D-6E8A-4147-A177-3AD203B41FA5}">
                      <a16:colId xmlns:a16="http://schemas.microsoft.com/office/drawing/2014/main" val="2546014691"/>
                    </a:ext>
                  </a:extLst>
                </a:gridCol>
                <a:gridCol w="6949987">
                  <a:extLst>
                    <a:ext uri="{9D8B030D-6E8A-4147-A177-3AD203B41FA5}">
                      <a16:colId xmlns:a16="http://schemas.microsoft.com/office/drawing/2014/main" val="2988909609"/>
                    </a:ext>
                  </a:extLst>
                </a:gridCol>
                <a:gridCol w="2606245">
                  <a:extLst>
                    <a:ext uri="{9D8B030D-6E8A-4147-A177-3AD203B41FA5}">
                      <a16:colId xmlns:a16="http://schemas.microsoft.com/office/drawing/2014/main" val="2165156191"/>
                    </a:ext>
                  </a:extLst>
                </a:gridCol>
              </a:tblGrid>
              <a:tr h="744164">
                <a:tc>
                  <a:txBody>
                    <a:bodyPr/>
                    <a:lstStyle/>
                    <a:p>
                      <a:pPr marL="0" algn="l" defTabSz="914400" rtl="0" eaLnBrk="1" latinLnBrk="0" hangingPunct="1"/>
                      <a:r>
                        <a:rPr lang="zh-CN" altLang="en-US" sz="3600" b="1" kern="1200" dirty="0">
                          <a:solidFill>
                            <a:schemeClr val="lt1"/>
                          </a:solidFill>
                          <a:latin typeface="+mn-lt"/>
                          <a:ea typeface="+mn-ea"/>
                          <a:cs typeface="+mn-cs"/>
                        </a:rPr>
                        <a:t>特性</a:t>
                      </a:r>
                    </a:p>
                  </a:txBody>
                  <a:tcPr/>
                </a:tc>
                <a:tc>
                  <a:txBody>
                    <a:bodyPr/>
                    <a:lstStyle/>
                    <a:p>
                      <a:pPr marL="0" algn="l" defTabSz="914400" rtl="0" eaLnBrk="1" latinLnBrk="0" hangingPunct="1"/>
                      <a:r>
                        <a:rPr lang="zh-CN" altLang="en-US" sz="3600" b="1" kern="1200" dirty="0">
                          <a:solidFill>
                            <a:schemeClr val="lt1"/>
                          </a:solidFill>
                          <a:latin typeface="+mn-lt"/>
                          <a:ea typeface="+mn-ea"/>
                          <a:cs typeface="+mn-cs"/>
                        </a:rPr>
                        <a:t>版本</a:t>
                      </a:r>
                      <a:r>
                        <a:rPr lang="en-US" altLang="zh-CN" sz="3600" b="1" kern="1200" dirty="0">
                          <a:solidFill>
                            <a:schemeClr val="lt1"/>
                          </a:solidFill>
                          <a:latin typeface="+mn-lt"/>
                          <a:ea typeface="+mn-ea"/>
                          <a:cs typeface="+mn-cs"/>
                        </a:rPr>
                        <a:t>1</a:t>
                      </a:r>
                      <a:endParaRPr lang="zh-CN" altLang="en-US" sz="3600" b="1" kern="1200" dirty="0">
                        <a:solidFill>
                          <a:schemeClr val="lt1"/>
                        </a:solidFill>
                        <a:latin typeface="+mn-lt"/>
                        <a:ea typeface="+mn-ea"/>
                        <a:cs typeface="+mn-cs"/>
                      </a:endParaRPr>
                    </a:p>
                  </a:txBody>
                  <a:tcPr/>
                </a:tc>
                <a:tc>
                  <a:txBody>
                    <a:bodyPr/>
                    <a:lstStyle/>
                    <a:p>
                      <a:pPr marL="0" algn="l" defTabSz="914400" rtl="0" eaLnBrk="1" latinLnBrk="0" hangingPunct="1"/>
                      <a:r>
                        <a:rPr lang="zh-CN" altLang="en-US" sz="3600" b="1" kern="1200" dirty="0">
                          <a:solidFill>
                            <a:schemeClr val="lt1"/>
                          </a:solidFill>
                          <a:latin typeface="+mn-lt"/>
                          <a:ea typeface="+mn-ea"/>
                          <a:cs typeface="+mn-cs"/>
                        </a:rPr>
                        <a:t>版本</a:t>
                      </a:r>
                      <a:r>
                        <a:rPr lang="en-US" altLang="zh-CN" sz="3600" b="1" kern="1200" dirty="0">
                          <a:solidFill>
                            <a:schemeClr val="lt1"/>
                          </a:solidFill>
                          <a:latin typeface="+mn-lt"/>
                          <a:ea typeface="+mn-ea"/>
                          <a:cs typeface="+mn-cs"/>
                        </a:rPr>
                        <a:t>2</a:t>
                      </a:r>
                      <a:endParaRPr lang="zh-CN" altLang="en-US" sz="3600" b="1" kern="1200" dirty="0">
                        <a:solidFill>
                          <a:schemeClr val="lt1"/>
                        </a:solidFill>
                        <a:latin typeface="+mn-lt"/>
                        <a:ea typeface="+mn-ea"/>
                        <a:cs typeface="+mn-cs"/>
                      </a:endParaRPr>
                    </a:p>
                  </a:txBody>
                  <a:tcPr/>
                </a:tc>
                <a:tc>
                  <a:txBody>
                    <a:bodyPr/>
                    <a:lstStyle/>
                    <a:p>
                      <a:pPr marL="0" algn="l" defTabSz="914400" rtl="0" eaLnBrk="1" latinLnBrk="0" hangingPunct="1"/>
                      <a:r>
                        <a:rPr lang="zh-CN" altLang="en-US" sz="3600" b="1" kern="1200" dirty="0">
                          <a:solidFill>
                            <a:schemeClr val="lt1"/>
                          </a:solidFill>
                          <a:latin typeface="+mn-lt"/>
                          <a:ea typeface="+mn-ea"/>
                          <a:cs typeface="+mn-cs"/>
                        </a:rPr>
                        <a:t>版本</a:t>
                      </a:r>
                      <a:r>
                        <a:rPr lang="en-US" altLang="zh-CN" sz="3600" b="1" kern="1200" dirty="0">
                          <a:solidFill>
                            <a:schemeClr val="lt1"/>
                          </a:solidFill>
                          <a:latin typeface="+mn-lt"/>
                          <a:ea typeface="+mn-ea"/>
                          <a:cs typeface="+mn-cs"/>
                        </a:rPr>
                        <a:t>3</a:t>
                      </a:r>
                      <a:endParaRPr lang="zh-CN" altLang="en-US" sz="3600" b="1" kern="1200" dirty="0">
                        <a:solidFill>
                          <a:schemeClr val="lt1"/>
                        </a:solidFill>
                        <a:latin typeface="+mn-lt"/>
                        <a:ea typeface="+mn-ea"/>
                        <a:cs typeface="+mn-cs"/>
                      </a:endParaRPr>
                    </a:p>
                  </a:txBody>
                  <a:tcPr/>
                </a:tc>
                <a:extLst>
                  <a:ext uri="{0D108BD9-81ED-4DB2-BD59-A6C34878D82A}">
                    <a16:rowId xmlns:a16="http://schemas.microsoft.com/office/drawing/2014/main" val="3343669270"/>
                  </a:ext>
                </a:extLst>
              </a:tr>
              <a:tr h="73236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FE-1</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查询课表</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查询成绩</a:t>
                      </a:r>
                    </a:p>
                  </a:txBody>
                  <a:tcPr/>
                </a:tc>
                <a:tc rowSpan="8">
                  <a:txBody>
                    <a:bodyPr/>
                    <a:lstStyle/>
                    <a:p>
                      <a:pPr marL="0" algn="ctr"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全部完成</a:t>
                      </a:r>
                    </a:p>
                  </a:txBody>
                  <a:tcPr anchor="ctr"/>
                </a:tc>
                <a:extLst>
                  <a:ext uri="{0D108BD9-81ED-4DB2-BD59-A6C34878D82A}">
                    <a16:rowId xmlns:a16="http://schemas.microsoft.com/office/drawing/2014/main" val="3129485092"/>
                  </a:ext>
                </a:extLst>
              </a:tr>
              <a:tr h="73236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FE-2</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学生选课</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学生退课</a:t>
                      </a: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4061059105"/>
                  </a:ext>
                </a:extLst>
              </a:tr>
              <a:tr h="104633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FE-3</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管理员录入与查询信息</a:t>
                      </a:r>
                    </a:p>
                  </a:txBody>
                  <a:tcPr/>
                </a:tc>
                <a:tc>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2364133724"/>
                  </a:ext>
                </a:extLst>
              </a:tr>
              <a:tr h="1139702">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FE-4</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老师录入课程信息</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为录入的信息添加修改与查询功能</a:t>
                      </a: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1107545877"/>
                  </a:ext>
                </a:extLst>
              </a:tr>
              <a:tr h="104633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FE-5</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管理员端实现请假审批</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学生端部署实现请假销假</a:t>
                      </a: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3671827346"/>
                  </a:ext>
                </a:extLst>
              </a:tr>
              <a:tr h="73236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FE-6</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添加教师与课程信息</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学生评教</a:t>
                      </a: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2853293250"/>
                  </a:ext>
                </a:extLst>
              </a:tr>
              <a:tr h="73236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FE-7</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录入场地信息</a:t>
                      </a:r>
                    </a:p>
                  </a:txBody>
                  <a:tcPr/>
                </a:tc>
                <a:tc>
                  <a:txBody>
                    <a:bodyPr/>
                    <a:lstStyle/>
                    <a:p>
                      <a:pPr marL="0" algn="l" defTabSz="914400" rtl="0" eaLnBrk="1" latinLnBrk="0" hangingPunct="1"/>
                      <a:r>
                        <a:rPr lang="zh-CN" altLang="en-US" sz="3600" kern="100" dirty="0">
                          <a:solidFill>
                            <a:schemeClr val="dk1"/>
                          </a:solidFill>
                          <a:latin typeface="等线" panose="02010600030101010101" pitchFamily="2" charset="-122"/>
                          <a:ea typeface="+mn-ea"/>
                          <a:cs typeface="Times New Roman" panose="02020603050405020304" pitchFamily="18" charset="0"/>
                        </a:rPr>
                        <a:t>场地使用者进行预约</a:t>
                      </a: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1406577619"/>
                  </a:ext>
                </a:extLst>
              </a:tr>
              <a:tr h="732368">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a:txBody>
                    <a:bodyPr/>
                    <a:lstStyle/>
                    <a:p>
                      <a:pPr marL="0" algn="l" defTabSz="914400" rtl="0" eaLnBrk="1" latinLnBrk="0" hangingPunct="1"/>
                      <a:r>
                        <a:rPr lang="en-US" altLang="zh-CN" sz="3600" kern="100" dirty="0">
                          <a:solidFill>
                            <a:schemeClr val="dk1"/>
                          </a:solidFill>
                          <a:latin typeface="等线" panose="02010600030101010101" pitchFamily="2" charset="-122"/>
                          <a:ea typeface="+mn-ea"/>
                          <a:cs typeface="Times New Roman" panose="02020603050405020304" pitchFamily="18" charset="0"/>
                        </a:rPr>
                        <a:t>……</a:t>
                      </a:r>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tc vMerge="1">
                  <a:txBody>
                    <a:bodyPr/>
                    <a:lstStyle/>
                    <a:p>
                      <a:pPr marL="0" algn="l" defTabSz="914400" rtl="0" eaLnBrk="1" latinLnBrk="0" hangingPunct="1"/>
                      <a:endParaRPr lang="zh-CN" altLang="en-US" sz="3600" kern="100" dirty="0">
                        <a:solidFill>
                          <a:schemeClr val="dk1"/>
                        </a:solidFill>
                        <a:latin typeface="等线" panose="02010600030101010101" pitchFamily="2" charset="-122"/>
                        <a:ea typeface="+mn-ea"/>
                        <a:cs typeface="Times New Roman" panose="02020603050405020304" pitchFamily="18" charset="0"/>
                      </a:endParaRPr>
                    </a:p>
                  </a:txBody>
                  <a:tcPr/>
                </a:tc>
                <a:extLst>
                  <a:ext uri="{0D108BD9-81ED-4DB2-BD59-A6C34878D82A}">
                    <a16:rowId xmlns:a16="http://schemas.microsoft.com/office/drawing/2014/main" val="389357555"/>
                  </a:ext>
                </a:extLst>
              </a:tr>
            </a:tbl>
          </a:graphicData>
        </a:graphic>
      </p:graphicFrame>
      <p:pic>
        <p:nvPicPr>
          <p:cNvPr id="5" name="Picture 12">
            <a:extLst>
              <a:ext uri="{FF2B5EF4-FFF2-40B4-BE49-F238E27FC236}">
                <a16:creationId xmlns:a16="http://schemas.microsoft.com/office/drawing/2014/main" id="{CC694722-C406-40F8-8660-8443EF5A289F}"/>
              </a:ext>
            </a:extLst>
          </p:cNvPr>
          <p:cNvPicPr>
            <a:picLocks noChangeAspect="1"/>
          </p:cNvPicPr>
          <p:nvPr/>
        </p:nvPicPr>
        <p:blipFill>
          <a:blip r:embed="rId2"/>
          <a:srcRect/>
          <a:stretch>
            <a:fillRect/>
          </a:stretch>
        </p:blipFill>
        <p:spPr>
          <a:xfrm>
            <a:off x="14706600" y="-1118890"/>
            <a:ext cx="3291240" cy="3287126"/>
          </a:xfrm>
          <a:prstGeom prst="rect">
            <a:avLst/>
          </a:prstGeom>
        </p:spPr>
      </p:pic>
      <p:sp>
        <p:nvSpPr>
          <p:cNvPr id="6" name="文本框 5">
            <a:extLst>
              <a:ext uri="{FF2B5EF4-FFF2-40B4-BE49-F238E27FC236}">
                <a16:creationId xmlns:a16="http://schemas.microsoft.com/office/drawing/2014/main" id="{86307F1F-237A-460F-B28F-E7A9892986FC}"/>
              </a:ext>
            </a:extLst>
          </p:cNvPr>
          <p:cNvSpPr txBox="1"/>
          <p:nvPr/>
        </p:nvSpPr>
        <p:spPr>
          <a:xfrm>
            <a:off x="14839089" y="-167915"/>
            <a:ext cx="3158751" cy="1675459"/>
          </a:xfrm>
          <a:prstGeom prst="rect">
            <a:avLst/>
          </a:prstGeom>
          <a:noFill/>
        </p:spPr>
        <p:txBody>
          <a:bodyPr wrap="square">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Calibri"/>
                <a:ea typeface="思源黑体-超粗体 Bold"/>
                <a:cs typeface="+mn-cs"/>
              </a:rPr>
              <a:t>原文件太长</a:t>
            </a:r>
            <a:endParaRPr kumimoji="0" lang="en-US" altLang="zh-CN" sz="2400" b="0" i="0" u="none" strike="noStrike" kern="1200" cap="none" spc="0" normalizeH="0" baseline="0" noProof="0" dirty="0">
              <a:ln>
                <a:noFill/>
              </a:ln>
              <a:solidFill>
                <a:srgbClr val="000000"/>
              </a:solidFill>
              <a:effectLst/>
              <a:uLnTx/>
              <a:uFillTx/>
              <a:latin typeface="Calibri"/>
              <a:ea typeface="思源黑体-超粗体 Bold"/>
              <a:cs typeface="+mn-cs"/>
            </a:endParaRP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Calibri"/>
                <a:ea typeface="思源黑体-超粗体 Bold"/>
                <a:cs typeface="+mn-cs"/>
              </a:rPr>
              <a:t>仅展示部分内容</a:t>
            </a:r>
            <a:endParaRPr kumimoji="0" lang="en-US" altLang="zh-CN" sz="2400" b="0" i="0" u="none" strike="noStrike" kern="1200" cap="none" spc="0" normalizeH="0" baseline="0" noProof="0" dirty="0">
              <a:ln>
                <a:noFill/>
              </a:ln>
              <a:solidFill>
                <a:srgbClr val="000000"/>
              </a:solidFill>
              <a:effectLst/>
              <a:uLnTx/>
              <a:uFillTx/>
              <a:latin typeface="Calibri"/>
              <a:ea typeface="思源黑体-超粗体 Bold"/>
              <a:cs typeface="+mn-cs"/>
            </a:endParaRPr>
          </a:p>
        </p:txBody>
      </p:sp>
    </p:spTree>
    <p:extLst>
      <p:ext uri="{BB962C8B-B14F-4D97-AF65-F5344CB8AC3E}">
        <p14:creationId xmlns:p14="http://schemas.microsoft.com/office/powerpoint/2010/main" val="149523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10098" y="1809724"/>
            <a:ext cx="11804079" cy="7967753"/>
          </a:xfrm>
          <a:prstGeom prst="rect">
            <a:avLst/>
          </a:prstGeom>
        </p:spPr>
      </p:pic>
      <p:grpSp>
        <p:nvGrpSpPr>
          <p:cNvPr id="3" name="Group 3"/>
          <p:cNvGrpSpPr/>
          <p:nvPr/>
        </p:nvGrpSpPr>
        <p:grpSpPr>
          <a:xfrm>
            <a:off x="1273823" y="2705100"/>
            <a:ext cx="1714079" cy="211389"/>
            <a:chOff x="0" y="0"/>
            <a:chExt cx="451445" cy="55675"/>
          </a:xfrm>
        </p:grpSpPr>
        <p:sp>
          <p:nvSpPr>
            <p:cNvPr id="4" name="Freeform 4"/>
            <p:cNvSpPr/>
            <p:nvPr/>
          </p:nvSpPr>
          <p:spPr>
            <a:xfrm>
              <a:off x="0" y="0"/>
              <a:ext cx="451445" cy="55675"/>
            </a:xfrm>
            <a:custGeom>
              <a:avLst/>
              <a:gdLst/>
              <a:ahLst/>
              <a:cxnLst/>
              <a:rect l="l" t="t" r="r" b="b"/>
              <a:pathLst>
                <a:path w="451445" h="55675">
                  <a:moveTo>
                    <a:pt x="27837" y="0"/>
                  </a:moveTo>
                  <a:lnTo>
                    <a:pt x="423607" y="0"/>
                  </a:lnTo>
                  <a:cubicBezTo>
                    <a:pt x="438981" y="0"/>
                    <a:pt x="451445" y="12463"/>
                    <a:pt x="451445" y="27837"/>
                  </a:cubicBezTo>
                  <a:lnTo>
                    <a:pt x="451445" y="27837"/>
                  </a:lnTo>
                  <a:cubicBezTo>
                    <a:pt x="451445" y="35220"/>
                    <a:pt x="448512" y="42301"/>
                    <a:pt x="443291" y="47521"/>
                  </a:cubicBezTo>
                  <a:cubicBezTo>
                    <a:pt x="438071" y="52742"/>
                    <a:pt x="430990" y="55675"/>
                    <a:pt x="423607" y="55675"/>
                  </a:cubicBezTo>
                  <a:lnTo>
                    <a:pt x="27837" y="55675"/>
                  </a:lnTo>
                  <a:cubicBezTo>
                    <a:pt x="20454" y="55675"/>
                    <a:pt x="13374" y="52742"/>
                    <a:pt x="8153" y="47521"/>
                  </a:cubicBezTo>
                  <a:cubicBezTo>
                    <a:pt x="2933" y="42301"/>
                    <a:pt x="0" y="35220"/>
                    <a:pt x="0" y="27837"/>
                  </a:cubicBezTo>
                  <a:lnTo>
                    <a:pt x="0" y="27837"/>
                  </a:lnTo>
                  <a:cubicBezTo>
                    <a:pt x="0" y="20454"/>
                    <a:pt x="2933" y="13374"/>
                    <a:pt x="8153" y="8153"/>
                  </a:cubicBezTo>
                  <a:cubicBezTo>
                    <a:pt x="13374" y="2933"/>
                    <a:pt x="20454" y="0"/>
                    <a:pt x="27837" y="0"/>
                  </a:cubicBezTo>
                  <a:close/>
                </a:path>
              </a:pathLst>
            </a:custGeom>
            <a:solidFill>
              <a:srgbClr val="284E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5422008" y="2573262"/>
            <a:ext cx="11924940" cy="4629472"/>
          </a:xfrm>
          <a:prstGeom prst="rect">
            <a:avLst/>
          </a:prstGeom>
        </p:spPr>
        <p:txBody>
          <a:bodyPr wrap="square" lIns="0" tIns="0" rIns="0" bIns="0" rtlCol="0" anchor="t">
            <a:spAutoFit/>
          </a:bodyPr>
          <a:lstStyle/>
          <a:p>
            <a:pPr algn="ctr">
              <a:lnSpc>
                <a:spcPts val="12319"/>
              </a:lnSpc>
            </a:pPr>
            <a:r>
              <a:rPr lang="zh-CN" altLang="en-US" sz="8799" dirty="0">
                <a:solidFill>
                  <a:srgbClr val="284EFF"/>
                </a:solidFill>
                <a:ea typeface="思源黑体-超粗体"/>
              </a:rPr>
              <a:t>涉众分析</a:t>
            </a:r>
            <a:endParaRPr lang="en-US" altLang="zh-CN" sz="8799" dirty="0">
              <a:solidFill>
                <a:srgbClr val="284EFF"/>
              </a:solidFill>
              <a:ea typeface="思源黑体-超粗体"/>
            </a:endParaRPr>
          </a:p>
          <a:p>
            <a:pPr algn="ctr">
              <a:lnSpc>
                <a:spcPts val="12319"/>
              </a:lnSpc>
            </a:pPr>
            <a:r>
              <a:rPr lang="zh-CN" altLang="en-US" sz="8799" dirty="0">
                <a:solidFill>
                  <a:srgbClr val="284EFF"/>
                </a:solidFill>
                <a:ea typeface="思源黑体-超粗体"/>
              </a:rPr>
              <a:t>和</a:t>
            </a:r>
            <a:endParaRPr lang="en-US" altLang="zh-CN" sz="8799" dirty="0">
              <a:solidFill>
                <a:srgbClr val="284EFF"/>
              </a:solidFill>
              <a:ea typeface="思源黑体-超粗体"/>
            </a:endParaRPr>
          </a:p>
          <a:p>
            <a:pPr algn="ctr">
              <a:lnSpc>
                <a:spcPts val="12319"/>
              </a:lnSpc>
            </a:pPr>
            <a:r>
              <a:rPr lang="zh-CN" altLang="en-US" sz="8799" dirty="0">
                <a:solidFill>
                  <a:srgbClr val="284EFF"/>
                </a:solidFill>
                <a:ea typeface="思源黑体-超粗体"/>
              </a:rPr>
              <a:t>硬数据采样</a:t>
            </a:r>
            <a:endParaRPr lang="en-US" sz="8799" dirty="0">
              <a:solidFill>
                <a:srgbClr val="284EFF"/>
              </a:solidFill>
              <a:ea typeface="思源黑体-超粗体"/>
            </a:endParaRPr>
          </a:p>
        </p:txBody>
      </p:sp>
      <p:sp>
        <p:nvSpPr>
          <p:cNvPr id="7" name="TextBox 7"/>
          <p:cNvSpPr txBox="1"/>
          <p:nvPr/>
        </p:nvSpPr>
        <p:spPr>
          <a:xfrm>
            <a:off x="77252" y="3631272"/>
            <a:ext cx="6174380" cy="4131452"/>
          </a:xfrm>
          <a:prstGeom prst="rect">
            <a:avLst/>
          </a:prstGeom>
        </p:spPr>
        <p:txBody>
          <a:bodyPr wrap="square" lIns="0" tIns="0" rIns="0" bIns="0" rtlCol="0" anchor="t">
            <a:spAutoFit/>
          </a:bodyPr>
          <a:lstStyle/>
          <a:p>
            <a:pPr>
              <a:lnSpc>
                <a:spcPts val="34999"/>
              </a:lnSpc>
            </a:pPr>
            <a:r>
              <a:rPr lang="en-US" sz="24999" dirty="0">
                <a:solidFill>
                  <a:srgbClr val="284EFF"/>
                </a:solidFill>
                <a:latin typeface="思源黑体-超粗体"/>
              </a:rPr>
              <a:t>02</a:t>
            </a:r>
          </a:p>
        </p:txBody>
      </p:sp>
      <p:grpSp>
        <p:nvGrpSpPr>
          <p:cNvPr id="9" name="Group 9"/>
          <p:cNvGrpSpPr/>
          <p:nvPr/>
        </p:nvGrpSpPr>
        <p:grpSpPr>
          <a:xfrm>
            <a:off x="6838406" y="7167760"/>
            <a:ext cx="8507951" cy="263549"/>
            <a:chOff x="0" y="0"/>
            <a:chExt cx="11343935" cy="351399"/>
          </a:xfrm>
        </p:grpSpPr>
        <p:pic>
          <p:nvPicPr>
            <p:cNvPr id="10" name="Picture 10"/>
            <p:cNvPicPr>
              <a:picLocks noChangeAspect="1"/>
            </p:cNvPicPr>
            <p:nvPr/>
          </p:nvPicPr>
          <p:blipFill>
            <a:blip r:embed="rId3"/>
            <a:srcRect r="5239"/>
            <a:stretch>
              <a:fillRect/>
            </a:stretch>
          </p:blipFill>
          <p:spPr>
            <a:xfrm>
              <a:off x="0" y="0"/>
              <a:ext cx="6342635" cy="351399"/>
            </a:xfrm>
            <a:prstGeom prst="rect">
              <a:avLst/>
            </a:prstGeom>
          </p:spPr>
        </p:pic>
        <p:pic>
          <p:nvPicPr>
            <p:cNvPr id="11" name="Picture 11"/>
            <p:cNvPicPr>
              <a:picLocks noChangeAspect="1"/>
            </p:cNvPicPr>
            <p:nvPr/>
          </p:nvPicPr>
          <p:blipFill>
            <a:blip r:embed="rId3"/>
            <a:srcRect l="25279"/>
            <a:stretch>
              <a:fillRect/>
            </a:stretch>
          </p:blipFill>
          <p:spPr>
            <a:xfrm>
              <a:off x="6342635" y="0"/>
              <a:ext cx="5001299" cy="351399"/>
            </a:xfrm>
            <a:prstGeom prst="rect">
              <a:avLst/>
            </a:prstGeom>
          </p:spPr>
        </p:pic>
      </p:grpSp>
    </p:spTree>
    <p:extLst>
      <p:ext uri="{BB962C8B-B14F-4D97-AF65-F5344CB8AC3E}">
        <p14:creationId xmlns:p14="http://schemas.microsoft.com/office/powerpoint/2010/main" val="1429187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1511</Words>
  <Application>Microsoft Office PowerPoint</Application>
  <PresentationFormat>自定义</PresentationFormat>
  <Paragraphs>224</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Calibri</vt:lpstr>
      <vt:lpstr>思源黑体-粗体</vt:lpstr>
      <vt:lpstr>黑体</vt:lpstr>
      <vt:lpstr>等线</vt:lpstr>
      <vt:lpstr>思源黑体-超粗体</vt:lpstr>
      <vt:lpstr>Arial</vt:lpstr>
      <vt:lpstr>宋体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灰白蓝色新年计划工作汇报商务企业交流中文演示文稿</dc:title>
  <dc:creator>Lenovo</dc:creator>
  <cp:lastModifiedBy>ZH ZY</cp:lastModifiedBy>
  <cp:revision>25</cp:revision>
  <dcterms:created xsi:type="dcterms:W3CDTF">2006-08-16T00:00:00Z</dcterms:created>
  <dcterms:modified xsi:type="dcterms:W3CDTF">2023-03-17T05:35:03Z</dcterms:modified>
  <dc:identifier>DAFdPhiWkuM</dc:identifier>
</cp:coreProperties>
</file>